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3" r:id="rId1"/>
  </p:sldMasterIdLst>
  <p:notesMasterIdLst>
    <p:notesMasterId r:id="rId20"/>
  </p:notesMasterIdLst>
  <p:handoutMasterIdLst>
    <p:handoutMasterId r:id="rId21"/>
  </p:handoutMasterIdLst>
  <p:sldIdLst>
    <p:sldId id="265" r:id="rId2"/>
    <p:sldId id="266" r:id="rId3"/>
    <p:sldId id="277" r:id="rId4"/>
    <p:sldId id="274" r:id="rId5"/>
    <p:sldId id="282" r:id="rId6"/>
    <p:sldId id="283" r:id="rId7"/>
    <p:sldId id="279" r:id="rId8"/>
    <p:sldId id="285" r:id="rId9"/>
    <p:sldId id="284" r:id="rId10"/>
    <p:sldId id="267" r:id="rId11"/>
    <p:sldId id="269" r:id="rId12"/>
    <p:sldId id="268" r:id="rId13"/>
    <p:sldId id="286" r:id="rId14"/>
    <p:sldId id="276" r:id="rId15"/>
    <p:sldId id="287" r:id="rId16"/>
    <p:sldId id="288" r:id="rId17"/>
    <p:sldId id="280" r:id="rId18"/>
    <p:sldId id="28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Z" initials="H" lastIdx="2" clrIdx="0">
    <p:extLst>
      <p:ext uri="{19B8F6BF-5375-455C-9EA6-DF929625EA0E}">
        <p15:presenceInfo xmlns:p15="http://schemas.microsoft.com/office/powerpoint/2012/main" userId="f532f2238afe640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FFFF"/>
    <a:srgbClr val="003380"/>
    <a:srgbClr val="000000"/>
    <a:srgbClr val="B59695"/>
    <a:srgbClr val="D2B8B9"/>
    <a:srgbClr val="FF99CC"/>
    <a:srgbClr val="A7CAEB"/>
    <a:srgbClr val="EED9A8"/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76029" autoAdjust="0"/>
  </p:normalViewPr>
  <p:slideViewPr>
    <p:cSldViewPr snapToGrid="0" snapToObjects="1">
      <p:cViewPr>
        <p:scale>
          <a:sx n="75" d="100"/>
          <a:sy n="75" d="100"/>
        </p:scale>
        <p:origin x="1866" y="26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9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470C79-E389-4FF5-9037-190A648F4A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A49FCE-3443-410B-8C53-FC29F7CDCF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80757-B1FB-4B3B-A389-43719290AF80}" type="datetime1">
              <a:rPr lang="en-US" smtClean="0"/>
              <a:t>12/15/2021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895595-0570-4CC5-8A8B-C041AE39FF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B284BC-7F79-4349-8E25-BB34433853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700E8-AB33-41C8-B6BE-911E91554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75632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115A77-D8FE-604E-A7CD-3B05D93F5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114452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71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683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0229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595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18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156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495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555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6327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0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488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099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17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6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462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3612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408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98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EBC9671-B58C-4F04-BC9B-924C5F404B3B}"/>
              </a:ext>
            </a:extLst>
          </p:cNvPr>
          <p:cNvSpPr/>
          <p:nvPr userDrawn="1"/>
        </p:nvSpPr>
        <p:spPr>
          <a:xfrm>
            <a:off x="0" y="0"/>
            <a:ext cx="1472019" cy="6858000"/>
          </a:xfrm>
          <a:prstGeom prst="rect">
            <a:avLst/>
          </a:prstGeom>
          <a:solidFill>
            <a:srgbClr val="0033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546E527-65AF-4F03-BDF7-D91D06B3C588}"/>
              </a:ext>
            </a:extLst>
          </p:cNvPr>
          <p:cNvCxnSpPr>
            <a:cxnSpLocks/>
          </p:cNvCxnSpPr>
          <p:nvPr userDrawn="1"/>
        </p:nvCxnSpPr>
        <p:spPr>
          <a:xfrm>
            <a:off x="1786344" y="857250"/>
            <a:ext cx="7167156" cy="0"/>
          </a:xfrm>
          <a:prstGeom prst="line">
            <a:avLst/>
          </a:prstGeom>
          <a:ln w="38100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26458" y="6167661"/>
            <a:ext cx="4191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71B84A63-EDA9-B24B-A105-82A949BAB0F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1607896F-77EB-45B4-BF19-460EA55F349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983" y="66675"/>
            <a:ext cx="1178517" cy="117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02C5F7D-89DB-42EF-B427-6AF2F8183B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4983" y="6462031"/>
            <a:ext cx="1194917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A2FE9849-8694-4D3E-AA86-0E3696119A92}" type="datetime1">
              <a:rPr lang="en-US" smtClean="0"/>
              <a:pPr/>
              <a:t>12/15/2021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hina University of Petroleum (Beijing) - Wikipedia">
            <a:extLst>
              <a:ext uri="{FF2B5EF4-FFF2-40B4-BE49-F238E27FC236}">
                <a16:creationId xmlns:a16="http://schemas.microsoft.com/office/drawing/2014/main" id="{25A3E1A0-9244-4F29-8E53-4AEADF85CF6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4670" y="5303725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3444DE7-AFD7-4CCB-A95E-F456751F25E8}"/>
              </a:ext>
            </a:extLst>
          </p:cNvPr>
          <p:cNvCxnSpPr>
            <a:cxnSpLocks/>
          </p:cNvCxnSpPr>
          <p:nvPr userDrawn="1"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3457575" y="0"/>
            <a:ext cx="8734425" cy="6229350"/>
          </a:xfrm>
          <a:custGeom>
            <a:avLst/>
            <a:gdLst>
              <a:gd name="connsiteX0" fmla="*/ 0 w 8734425"/>
              <a:gd name="connsiteY0" fmla="*/ 0 h 6229350"/>
              <a:gd name="connsiteX1" fmla="*/ 8734425 w 8734425"/>
              <a:gd name="connsiteY1" fmla="*/ 0 h 6229350"/>
              <a:gd name="connsiteX2" fmla="*/ 8734425 w 8734425"/>
              <a:gd name="connsiteY2" fmla="*/ 6229350 h 6229350"/>
              <a:gd name="connsiteX3" fmla="*/ 0 w 8734425"/>
              <a:gd name="connsiteY3" fmla="*/ 6229350 h 6229350"/>
              <a:gd name="connsiteX4" fmla="*/ 0 w 8734425"/>
              <a:gd name="connsiteY4" fmla="*/ 5200650 h 6229350"/>
              <a:gd name="connsiteX5" fmla="*/ 2514601 w 8734425"/>
              <a:gd name="connsiteY5" fmla="*/ 5200650 h 6229350"/>
              <a:gd name="connsiteX6" fmla="*/ 2514601 w 8734425"/>
              <a:gd name="connsiteY6" fmla="*/ 1028700 h 6229350"/>
              <a:gd name="connsiteX7" fmla="*/ 0 w 8734425"/>
              <a:gd name="connsiteY7" fmla="*/ 1028700 h 622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34425" h="6229350">
                <a:moveTo>
                  <a:pt x="0" y="0"/>
                </a:moveTo>
                <a:lnTo>
                  <a:pt x="8734425" y="0"/>
                </a:lnTo>
                <a:lnTo>
                  <a:pt x="8734425" y="6229350"/>
                </a:lnTo>
                <a:lnTo>
                  <a:pt x="0" y="6229350"/>
                </a:lnTo>
                <a:lnTo>
                  <a:pt x="0" y="5200650"/>
                </a:lnTo>
                <a:lnTo>
                  <a:pt x="2514601" y="5200650"/>
                </a:lnTo>
                <a:lnTo>
                  <a:pt x="2514601" y="1028700"/>
                </a:lnTo>
                <a:lnTo>
                  <a:pt x="0" y="10287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85824" y="2377879"/>
            <a:ext cx="4184650" cy="1968444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Make a bulleted list really easy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885824" y="2113244"/>
            <a:ext cx="4643607" cy="242682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lang="en-US" sz="1200" b="0" i="0" spc="0" smtClean="0">
                <a:ln>
                  <a:noFill/>
                </a:ln>
                <a:solidFill>
                  <a:schemeClr val="accent1"/>
                </a:solidFill>
                <a:effectLst/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CONTENT HEADLINE </a:t>
            </a: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B3FD15B7-1F4B-4A07-B281-104D3473134D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05C3F91E-0D18-9647-B89F-469C10A4005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918097" y="1865817"/>
            <a:ext cx="4643607" cy="2497715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lang="en-US" sz="1200" b="0" i="0" spc="0" smtClean="0">
                <a:ln>
                  <a:noFill/>
                </a:ln>
                <a:effectLst/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CONTENT HEADLINE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in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tempus. Maecenas ligula ipsum,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semper at,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,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at, </a:t>
            </a:r>
            <a:r>
              <a:rPr lang="en-US" dirty="0" err="1"/>
              <a:t>sollicitudin</a:t>
            </a:r>
            <a:r>
              <a:rPr lang="en-US" dirty="0"/>
              <a:t> at </a:t>
            </a:r>
            <a:r>
              <a:rPr lang="en-US" dirty="0" err="1"/>
              <a:t>tortor</a:t>
            </a:r>
            <a:r>
              <a:rPr lang="en-US" dirty="0"/>
              <a:t>. Integer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sodales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a,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705600" y="0"/>
            <a:ext cx="5486400" cy="62243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A2FE9849-8694-4D3E-AA86-0E3696119A92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65A38D63-EF50-1542-A849-D6AE0BA4DD5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705600" y="0"/>
            <a:ext cx="5486400" cy="62243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85824" y="2377879"/>
            <a:ext cx="4184650" cy="1968444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Make a bulleted list really easy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885824" y="2113244"/>
            <a:ext cx="4643607" cy="242682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lang="en-US" sz="1200" b="0" i="0" spc="0" smtClean="0">
                <a:ln>
                  <a:noFill/>
                </a:ln>
                <a:solidFill>
                  <a:schemeClr val="accent1"/>
                </a:solidFill>
                <a:effectLst/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CONTENT HEADLINE </a:t>
            </a:r>
          </a:p>
        </p:txBody>
      </p:sp>
      <p:sp>
        <p:nvSpPr>
          <p:cNvPr id="22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E89D47FE-5D1C-442C-ACCC-148D8E2839BE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6EA02C58-81D1-A848-871E-E11E789432A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FRAM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483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9931" y="6363420"/>
            <a:ext cx="959194" cy="35170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40F5664-8442-4975-AB24-CF718745C297}"/>
              </a:ext>
            </a:extLst>
          </p:cNvPr>
          <p:cNvSpPr/>
          <p:nvPr userDrawn="1"/>
        </p:nvSpPr>
        <p:spPr>
          <a:xfrm>
            <a:off x="11089931" y="6363420"/>
            <a:ext cx="959194" cy="35170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656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4" r:id="rId2"/>
    <p:sldLayoutId id="2147483666" r:id="rId3"/>
    <p:sldLayoutId id="2147483667" r:id="rId4"/>
    <p:sldLayoutId id="2147483668" r:id="rId5"/>
    <p:sldLayoutId id="2147483681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openxmlformats.org/officeDocument/2006/relationships/hyperlink" Target="mailto:binwang.0213@gmail.com" TargetMode="Externa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5B1B32-9BEF-4F08-BA3C-8577C4336E60}"/>
              </a:ext>
            </a:extLst>
          </p:cNvPr>
          <p:cNvSpPr txBox="1"/>
          <p:nvPr/>
        </p:nvSpPr>
        <p:spPr>
          <a:xfrm>
            <a:off x="10146247" y="5899233"/>
            <a:ext cx="20457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003380"/>
                </a:solidFill>
                <a:latin typeface="Arial Black" panose="020B0A04020102020204" pitchFamily="34" charset="0"/>
                <a:cs typeface="Aharoni" panose="020B0604020202020204" pitchFamily="2" charset="-79"/>
              </a:rPr>
              <a:t>CUPB</a:t>
            </a:r>
            <a:endParaRPr lang="en-US" sz="3600" i="1" dirty="0">
              <a:solidFill>
                <a:srgbClr val="003380"/>
              </a:solidFill>
              <a:latin typeface="Arial Black" panose="020B0A04020102020204" pitchFamily="34" charset="0"/>
              <a:cs typeface="Aharoni" panose="020B0604020202020204" pitchFamily="2" charset="-79"/>
            </a:endParaRPr>
          </a:p>
          <a:p>
            <a:pPr algn="ctr"/>
            <a:r>
              <a:rPr lang="zh-CN" altLang="en-US" sz="1400" dirty="0">
                <a:solidFill>
                  <a:srgbClr val="003380"/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Arial" panose="020B0604020202020204" pitchFamily="34" charset="0"/>
              </a:rPr>
              <a:t>厚积薄发，开物成物</a:t>
            </a:r>
            <a:endParaRPr lang="en-US" sz="1400" dirty="0">
              <a:solidFill>
                <a:srgbClr val="003380"/>
              </a:solidFill>
              <a:latin typeface="华文行楷" panose="02010800040101010101" pitchFamily="2" charset="-122"/>
              <a:ea typeface="华文行楷" panose="0201080004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5" name="Picture 2" descr="China University of Petroleum (Beijing) - Wikipedia">
            <a:extLst>
              <a:ext uri="{FF2B5EF4-FFF2-40B4-BE49-F238E27FC236}">
                <a16:creationId xmlns:a16="http://schemas.microsoft.com/office/drawing/2014/main" id="{ED8E7504-4929-40E7-A822-53FB1FF0D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8078"/>
            <a:ext cx="1559314" cy="1554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5B817AC-D3FC-4E2E-9438-3E0CE71BA1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255" y="194103"/>
            <a:ext cx="3790704" cy="1088514"/>
          </a:xfrm>
          <a:prstGeom prst="rect">
            <a:avLst/>
          </a:prstGeom>
        </p:spPr>
      </p:pic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D436C9EE-1289-4BFF-AF07-29874A8128BD}"/>
              </a:ext>
            </a:extLst>
          </p:cNvPr>
          <p:cNvCxnSpPr>
            <a:cxnSpLocks/>
          </p:cNvCxnSpPr>
          <p:nvPr/>
        </p:nvCxnSpPr>
        <p:spPr>
          <a:xfrm>
            <a:off x="1594624" y="1373262"/>
            <a:ext cx="10597376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1">
            <a:extLst>
              <a:ext uri="{FF2B5EF4-FFF2-40B4-BE49-F238E27FC236}">
                <a16:creationId xmlns:a16="http://schemas.microsoft.com/office/drawing/2014/main" id="{93F23B31-DED4-4204-A974-3351DDF198BB}"/>
              </a:ext>
            </a:extLst>
          </p:cNvPr>
          <p:cNvSpPr txBox="1"/>
          <p:nvPr/>
        </p:nvSpPr>
        <p:spPr>
          <a:xfrm>
            <a:off x="404984" y="1835913"/>
            <a:ext cx="11382030" cy="1855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  <a:spcAft>
                <a:spcPts val="1200"/>
              </a:spcAft>
            </a:pPr>
            <a:r>
              <a:rPr lang="en-US" altLang="zh-CN" sz="4400" b="1" dirty="0">
                <a:solidFill>
                  <a:srgbClr val="0033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PETE 310</a:t>
            </a:r>
          </a:p>
          <a:p>
            <a:pPr algn="ctr">
              <a:lnSpc>
                <a:spcPct val="125000"/>
              </a:lnSpc>
              <a:spcAft>
                <a:spcPts val="1200"/>
              </a:spcAft>
            </a:pPr>
            <a:r>
              <a:rPr lang="zh-CN" altLang="en-US" sz="4400" b="1" dirty="0">
                <a:solidFill>
                  <a:srgbClr val="0033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石油工程数值分析及数据可视化方法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4B879087-D41C-4B4B-8CB6-36613FF3863E}"/>
              </a:ext>
            </a:extLst>
          </p:cNvPr>
          <p:cNvSpPr txBox="1">
            <a:spLocks noChangeArrowheads="1"/>
          </p:cNvSpPr>
          <p:nvPr/>
        </p:nvSpPr>
        <p:spPr>
          <a:xfrm>
            <a:off x="4371181" y="4149297"/>
            <a:ext cx="3449637" cy="15022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ts val="1200"/>
              </a:spcAft>
              <a:buNone/>
            </a:pPr>
            <a:r>
              <a:rPr lang="zh-CN" altLang="en-US" sz="3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王斌</a:t>
            </a:r>
            <a:endParaRPr lang="en-US" altLang="zh-CN" sz="3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石油工程学院</a:t>
            </a:r>
            <a:endParaRPr lang="en-US" altLang="zh-CN" sz="3600" b="1" dirty="0">
              <a:solidFill>
                <a:schemeClr val="tx2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6527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课程大纲</a:t>
            </a:r>
          </a:p>
        </p:txBody>
      </p:sp>
      <p:sp>
        <p:nvSpPr>
          <p:cNvPr id="14" name="矩形 3">
            <a:extLst>
              <a:ext uri="{FF2B5EF4-FFF2-40B4-BE49-F238E27FC236}">
                <a16:creationId xmlns:a16="http://schemas.microsoft.com/office/drawing/2014/main" id="{6D201177-15F6-42E6-8D6F-E05DAAC18F2A}"/>
              </a:ext>
            </a:extLst>
          </p:cNvPr>
          <p:cNvSpPr/>
          <p:nvPr/>
        </p:nvSpPr>
        <p:spPr>
          <a:xfrm>
            <a:off x="282186" y="1139757"/>
            <a:ext cx="11204964" cy="1133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369" lvl="2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defRPr/>
            </a:pPr>
            <a:r>
              <a:rPr lang="zh-CN" altLang="en-US" sz="28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介绍常用石油工程数学模型，了解和编程使用常用数值分析算法和技术求解这些模型，熟悉常用数据可视化方法对求解结果进行分析。</a:t>
            </a:r>
            <a:endParaRPr lang="en-US" altLang="zh-CN" sz="28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矩形 3">
            <a:extLst>
              <a:ext uri="{FF2B5EF4-FFF2-40B4-BE49-F238E27FC236}">
                <a16:creationId xmlns:a16="http://schemas.microsoft.com/office/drawing/2014/main" id="{B45274B8-4C35-4261-8E35-370CAA94F8B0}"/>
              </a:ext>
            </a:extLst>
          </p:cNvPr>
          <p:cNvSpPr/>
          <p:nvPr/>
        </p:nvSpPr>
        <p:spPr>
          <a:xfrm>
            <a:off x="806572" y="3043808"/>
            <a:ext cx="6711828" cy="251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Python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编程 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求解非线性方程（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求解方程组（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大作业（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矩形 3">
            <a:extLst>
              <a:ext uri="{FF2B5EF4-FFF2-40B4-BE49-F238E27FC236}">
                <a16:creationId xmlns:a16="http://schemas.microsoft.com/office/drawing/2014/main" id="{788C34BD-EB4F-444E-8658-AFF11A67E473}"/>
              </a:ext>
            </a:extLst>
          </p:cNvPr>
          <p:cNvSpPr/>
          <p:nvPr/>
        </p:nvSpPr>
        <p:spPr>
          <a:xfrm>
            <a:off x="5986268" y="3043808"/>
            <a:ext cx="6711828" cy="251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Python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编程 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求解非线性方程（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数值线性代数（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大作业（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3167007-7A46-415B-B2C0-EC4386444922}"/>
              </a:ext>
            </a:extLst>
          </p:cNvPr>
          <p:cNvSpPr/>
          <p:nvPr/>
        </p:nvSpPr>
        <p:spPr>
          <a:xfrm>
            <a:off x="2124586" y="2562201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研究生组</a:t>
            </a:r>
            <a:endParaRPr lang="zh-CN" altLang="en-US" sz="28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C8E6A7-F3E9-4378-9A20-92DD50AE61CE}"/>
              </a:ext>
            </a:extLst>
          </p:cNvPr>
          <p:cNvSpPr/>
          <p:nvPr/>
        </p:nvSpPr>
        <p:spPr>
          <a:xfrm>
            <a:off x="7306186" y="2574222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本科生组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07600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教材与参考书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29EA5DE-0D01-44DD-93A8-8D33D179A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0" y="3637438"/>
            <a:ext cx="2187569" cy="2753668"/>
          </a:xfrm>
          <a:prstGeom prst="rect">
            <a:avLst/>
          </a:prstGeom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1B8B2BC4-D30C-4B63-ADA9-8D997799F40D}"/>
              </a:ext>
            </a:extLst>
          </p:cNvPr>
          <p:cNvSpPr txBox="1">
            <a:spLocks noChangeArrowheads="1"/>
          </p:cNvSpPr>
          <p:nvPr/>
        </p:nvSpPr>
        <p:spPr>
          <a:xfrm>
            <a:off x="1074420" y="1139825"/>
            <a:ext cx="11355814" cy="5589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  <a:spcBef>
                <a:spcPct val="40000"/>
              </a:spcBef>
              <a:buFontTx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教    材：</a:t>
            </a:r>
            <a:r>
              <a:rPr lang="en-US" altLang="zh-CN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Numerical Analysis 10</a:t>
            </a:r>
            <a:r>
              <a:rPr lang="en-US" altLang="zh-CN" b="1" baseline="30000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th</a:t>
            </a:r>
            <a:r>
              <a:rPr lang="en-US" altLang="zh-CN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Edition, Richard Burden</a:t>
            </a:r>
          </a:p>
          <a:p>
            <a:pPr>
              <a:lnSpc>
                <a:spcPct val="125000"/>
              </a:lnSpc>
              <a:spcBef>
                <a:spcPct val="25000"/>
              </a:spcBef>
              <a:buFontTx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参考书：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5000"/>
              </a:lnSpc>
              <a:spcBef>
                <a:spcPct val="25000"/>
              </a:spcBef>
              <a:buFontTx/>
              <a:buAutoNum type="arabicPeriod"/>
            </a:pP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J. </a:t>
            </a:r>
            <a:r>
              <a:rPr lang="en-US" altLang="zh-CN" sz="2400" b="1" dirty="0" err="1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Kiusalaas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, Numerical methods in engineering with Python 3</a:t>
            </a:r>
          </a:p>
          <a:p>
            <a:pPr marL="457200" indent="-457200">
              <a:lnSpc>
                <a:spcPct val="125000"/>
              </a:lnSpc>
              <a:spcBef>
                <a:spcPct val="25000"/>
              </a:spcBef>
              <a:buFontTx/>
              <a:buAutoNum type="arabicPeriod"/>
            </a:pP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Python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科学计算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版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),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张若愚 著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D372B4-8AE3-482E-BECC-11069B1C1D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2866" y="3637438"/>
            <a:ext cx="2721927" cy="2753669"/>
          </a:xfrm>
          <a:prstGeom prst="rect">
            <a:avLst/>
          </a:prstGeom>
        </p:spPr>
      </p:pic>
      <p:pic>
        <p:nvPicPr>
          <p:cNvPr id="1028" name="Picture 4" descr="Numerical Methods in Engineering with Python">
            <a:extLst>
              <a:ext uri="{FF2B5EF4-FFF2-40B4-BE49-F238E27FC236}">
                <a16:creationId xmlns:a16="http://schemas.microsoft.com/office/drawing/2014/main" id="{2C03A4AE-92CB-4B84-A4E0-118644682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0020" y="3637437"/>
            <a:ext cx="1925505" cy="2749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6442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考核与要求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52517E5-75EE-49AB-9089-DC0A276F870D}"/>
              </a:ext>
            </a:extLst>
          </p:cNvPr>
          <p:cNvSpPr>
            <a:spLocks/>
          </p:cNvSpPr>
          <p:nvPr/>
        </p:nvSpPr>
        <p:spPr bwMode="auto">
          <a:xfrm>
            <a:off x="247650" y="1152525"/>
            <a:ext cx="11944350" cy="5411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indent="54292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45000"/>
              </a:lnSpc>
              <a:buFontTx/>
              <a:buNone/>
              <a:defRPr/>
            </a:pPr>
            <a:r>
              <a:rPr lang="zh-CN" altLang="en-US" sz="24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总成绩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=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课堂小测验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10% +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作业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40% +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期中大作业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20% +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期末大作业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30%</a:t>
            </a:r>
            <a:endParaRPr lang="en-US" altLang="zh-CN" sz="2400" b="1" dirty="0">
              <a:solidFill>
                <a:srgbClr val="0033CC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Clr>
                <a:srgbClr val="1B25E5"/>
              </a:buClr>
              <a:defRPr/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课堂小测验（</a:t>
            </a:r>
            <a:r>
              <a:rPr lang="en-US" altLang="zh-CN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次）</a:t>
            </a:r>
            <a:r>
              <a:rPr lang="en-US" altLang="zh-CN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截至日期 当天课程结束</a:t>
            </a:r>
            <a:endParaRPr lang="en-US" altLang="zh-CN" sz="24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Clr>
                <a:srgbClr val="1B25E5"/>
              </a:buClr>
              <a:defRPr/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课后作业（</a:t>
            </a:r>
            <a:r>
              <a:rPr lang="en-US" altLang="zh-CN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次）</a:t>
            </a:r>
            <a:r>
              <a:rPr lang="en-US" altLang="zh-CN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-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截至日期 下一周上课之前</a:t>
            </a:r>
            <a:endParaRPr lang="en-US" altLang="zh-CN" sz="24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Clr>
                <a:srgbClr val="1B25E5"/>
              </a:buClr>
              <a:defRPr/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期中大作业（固定编程题）</a:t>
            </a:r>
            <a:r>
              <a:rPr lang="en-US" altLang="zh-CN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截至日期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2021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年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12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月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31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日</a:t>
            </a:r>
            <a:endParaRPr lang="en-US" altLang="zh-CN" sz="24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提交报告和源代码</a:t>
            </a:r>
            <a:endParaRPr lang="en-US" altLang="zh-CN" sz="24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固定选题</a:t>
            </a:r>
            <a:endParaRPr lang="en-US" altLang="zh-CN" sz="24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Clr>
                <a:srgbClr val="1B25E5"/>
              </a:buClr>
              <a:defRPr/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期末大作业（开放编程题）</a:t>
            </a:r>
            <a:r>
              <a:rPr lang="en-US" altLang="zh-CN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截至日期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2022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年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月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21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日</a:t>
            </a:r>
            <a:endParaRPr lang="en-US" altLang="zh-CN" sz="24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提交报告和源代码</a:t>
            </a:r>
            <a:endParaRPr lang="en-US" altLang="zh-CN" sz="24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自由选题</a:t>
            </a:r>
            <a:endParaRPr lang="en-US" altLang="zh-CN" sz="24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683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en-US" altLang="zh-CN" sz="4000" dirty="0">
                <a:solidFill>
                  <a:srgbClr val="003380"/>
                </a:solidFill>
              </a:rPr>
              <a:t>Python</a:t>
            </a:r>
            <a:r>
              <a:rPr lang="zh-CN" altLang="en-US" sz="4000">
                <a:solidFill>
                  <a:srgbClr val="003380"/>
                </a:solidFill>
              </a:rPr>
              <a:t>编程简介</a:t>
            </a:r>
            <a:endParaRPr lang="zh-CN" altLang="en-US" sz="4000" dirty="0">
              <a:solidFill>
                <a:srgbClr val="003380"/>
              </a:solidFill>
            </a:endParaRPr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2">
            <a:extLst>
              <a:ext uri="{FF2B5EF4-FFF2-40B4-BE49-F238E27FC236}">
                <a16:creationId xmlns:a16="http://schemas.microsoft.com/office/drawing/2014/main" id="{8323E0D5-6DED-4B04-A697-3B8E697D3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en-US" altLang="zh-CN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Python</a:t>
            </a: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简介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7AB5D6A-72F6-4CAD-BAC8-BFE167CB29FE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95049C97-C03B-44E7-8608-7BEEC23E30F3}"/>
              </a:ext>
            </a:extLst>
          </p:cNvPr>
          <p:cNvGrpSpPr/>
          <p:nvPr/>
        </p:nvGrpSpPr>
        <p:grpSpPr>
          <a:xfrm>
            <a:off x="5401874" y="1946731"/>
            <a:ext cx="5581650" cy="4470463"/>
            <a:chOff x="6277364" y="1845131"/>
            <a:chExt cx="5581650" cy="447046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80C99D85-4E0A-4436-B4EC-192389423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77364" y="1845131"/>
              <a:ext cx="5581650" cy="3552825"/>
            </a:xfrm>
            <a:prstGeom prst="rect">
              <a:avLst/>
            </a:prstGeom>
          </p:spPr>
        </p:pic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56E8EA89-A600-41F4-AB8A-0ED8FB416998}"/>
                </a:ext>
              </a:extLst>
            </p:cNvPr>
            <p:cNvSpPr txBox="1"/>
            <p:nvPr/>
          </p:nvSpPr>
          <p:spPr>
            <a:xfrm>
              <a:off x="7180492" y="5515375"/>
              <a:ext cx="3775393" cy="800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tx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人生苦短，我用</a:t>
              </a:r>
              <a:r>
                <a:rPr lang="en-US" altLang="zh-CN" sz="2800" dirty="0">
                  <a:solidFill>
                    <a:schemeClr val="tx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Python</a:t>
              </a:r>
            </a:p>
            <a:p>
              <a:pPr algn="r"/>
              <a:r>
                <a:rPr lang="en-US" altLang="zh-CN" dirty="0">
                  <a:solidFill>
                    <a:schemeClr val="tx2"/>
                  </a:solidFill>
                </a:rPr>
                <a:t>Java </a:t>
              </a:r>
              <a:r>
                <a:rPr lang="zh-CN" altLang="en-US" dirty="0">
                  <a:solidFill>
                    <a:schemeClr val="tx2"/>
                  </a:solidFill>
                </a:rPr>
                <a:t>大师 </a:t>
              </a:r>
              <a:r>
                <a:rPr lang="en-US" altLang="zh-CN" dirty="0">
                  <a:solidFill>
                    <a:schemeClr val="tx2"/>
                  </a:solidFill>
                </a:rPr>
                <a:t>- Bruce Eckel</a:t>
              </a:r>
              <a:endPara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8" name="矩形 3">
            <a:extLst>
              <a:ext uri="{FF2B5EF4-FFF2-40B4-BE49-F238E27FC236}">
                <a16:creationId xmlns:a16="http://schemas.microsoft.com/office/drawing/2014/main" id="{8521FACE-249F-43DC-B2E1-CAA1B7A369F3}"/>
              </a:ext>
            </a:extLst>
          </p:cNvPr>
          <p:cNvSpPr/>
          <p:nvPr/>
        </p:nvSpPr>
        <p:spPr>
          <a:xfrm>
            <a:off x="679237" y="2261807"/>
            <a:ext cx="6711828" cy="3158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免费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简单易学</a:t>
            </a:r>
            <a:endParaRPr lang="en-US" altLang="zh-CN" sz="2800" dirty="0">
              <a:solidFill>
                <a:schemeClr val="tx2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生产力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庞大社区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开源群体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595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en-US" altLang="zh-CN" sz="4000" dirty="0">
                <a:solidFill>
                  <a:srgbClr val="003380"/>
                </a:solidFill>
              </a:rPr>
              <a:t>Python</a:t>
            </a:r>
            <a:r>
              <a:rPr lang="zh-CN" altLang="en-US" sz="4000">
                <a:solidFill>
                  <a:srgbClr val="003380"/>
                </a:solidFill>
              </a:rPr>
              <a:t>编程简介</a:t>
            </a:r>
            <a:endParaRPr lang="zh-CN" altLang="en-US" sz="4000" dirty="0">
              <a:solidFill>
                <a:srgbClr val="003380"/>
              </a:solidFill>
            </a:endParaRPr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2">
            <a:extLst>
              <a:ext uri="{FF2B5EF4-FFF2-40B4-BE49-F238E27FC236}">
                <a16:creationId xmlns:a16="http://schemas.microsoft.com/office/drawing/2014/main" id="{8323E0D5-6DED-4B04-A697-3B8E697D3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en-US" altLang="zh-CN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Python</a:t>
            </a: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编程环境安装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7AB5D6A-72F6-4CAD-BAC8-BFE167CB29FE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3">
            <a:extLst>
              <a:ext uri="{FF2B5EF4-FFF2-40B4-BE49-F238E27FC236}">
                <a16:creationId xmlns:a16="http://schemas.microsoft.com/office/drawing/2014/main" id="{95E19274-DAFC-4AEA-99D9-59AC2538BA97}"/>
              </a:ext>
            </a:extLst>
          </p:cNvPr>
          <p:cNvSpPr/>
          <p:nvPr/>
        </p:nvSpPr>
        <p:spPr>
          <a:xfrm>
            <a:off x="511442" y="1647922"/>
            <a:ext cx="11147157" cy="1072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Anaconda + VS Code</a:t>
            </a: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0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https://github.com/WaterJetLab/PGE310-IntroProgramming/tree/main/EnvironmentSetup 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C92FF408-8AC9-4968-B6E6-8A42B757CA7A}"/>
              </a:ext>
            </a:extLst>
          </p:cNvPr>
          <p:cNvGrpSpPr/>
          <p:nvPr/>
        </p:nvGrpSpPr>
        <p:grpSpPr>
          <a:xfrm>
            <a:off x="910772" y="2851089"/>
            <a:ext cx="4975613" cy="3612967"/>
            <a:chOff x="5905500" y="2672698"/>
            <a:chExt cx="5346700" cy="3882426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E5315602-2D39-45B7-B553-065318A48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96000" y="3429000"/>
              <a:ext cx="4785113" cy="3126124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BA29E9C-5FF5-4FFB-91A9-BABAB1D930E6}"/>
                </a:ext>
              </a:extLst>
            </p:cNvPr>
            <p:cNvSpPr/>
            <p:nvPr/>
          </p:nvSpPr>
          <p:spPr>
            <a:xfrm>
              <a:off x="5905500" y="3111500"/>
              <a:ext cx="5346700" cy="3443624"/>
            </a:xfrm>
            <a:prstGeom prst="rect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FAB0D45C-70C6-4B07-AE85-DA523DE8C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58843" y="2672698"/>
              <a:ext cx="2640013" cy="730524"/>
            </a:xfrm>
            <a:prstGeom prst="rect">
              <a:avLst/>
            </a:prstGeom>
          </p:spPr>
        </p:pic>
      </p:grpSp>
      <p:pic>
        <p:nvPicPr>
          <p:cNvPr id="1036" name="Picture 12" descr="Visual Studio Code - Code Editing. Redefined">
            <a:extLst>
              <a:ext uri="{FF2B5EF4-FFF2-40B4-BE49-F238E27FC236}">
                <a16:creationId xmlns:a16="http://schemas.microsoft.com/office/drawing/2014/main" id="{BEF33DBC-075B-4A77-BBEC-0ECEA1B1E0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00" t="10134"/>
          <a:stretch/>
        </p:blipFill>
        <p:spPr bwMode="auto">
          <a:xfrm>
            <a:off x="6450621" y="3215120"/>
            <a:ext cx="4858943" cy="3248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Visual Studio Code - 维基百科，自由的百科全书">
            <a:extLst>
              <a:ext uri="{FF2B5EF4-FFF2-40B4-BE49-F238E27FC236}">
                <a16:creationId xmlns:a16="http://schemas.microsoft.com/office/drawing/2014/main" id="{B2D04355-681D-405F-8B6B-1013B3C87B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0070" y="2841069"/>
            <a:ext cx="748101" cy="74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1643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en-US" altLang="zh-CN" sz="4000" dirty="0">
                <a:solidFill>
                  <a:srgbClr val="003380"/>
                </a:solidFill>
              </a:rPr>
              <a:t>Python</a:t>
            </a:r>
            <a:r>
              <a:rPr lang="zh-CN" altLang="en-US" sz="4000">
                <a:solidFill>
                  <a:srgbClr val="003380"/>
                </a:solidFill>
              </a:rPr>
              <a:t>编程简介</a:t>
            </a:r>
            <a:endParaRPr lang="zh-CN" altLang="en-US" sz="4000" dirty="0">
              <a:solidFill>
                <a:srgbClr val="003380"/>
              </a:solidFill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8323E0D5-6DED-4B04-A697-3B8E697D3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en-US" altLang="zh-CN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Python</a:t>
            </a: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作业和程序演示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7AB5D6A-72F6-4CAD-BAC8-BFE167CB29FE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7149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en-US" altLang="zh-CN" sz="4000" dirty="0">
                <a:solidFill>
                  <a:srgbClr val="003380"/>
                </a:solidFill>
              </a:rPr>
              <a:t>Python</a:t>
            </a:r>
            <a:r>
              <a:rPr lang="zh-CN" altLang="en-US" sz="4000">
                <a:solidFill>
                  <a:srgbClr val="003380"/>
                </a:solidFill>
              </a:rPr>
              <a:t>编程简介</a:t>
            </a:r>
            <a:endParaRPr lang="zh-CN" altLang="en-US" sz="4000" dirty="0">
              <a:solidFill>
                <a:srgbClr val="003380"/>
              </a:solidFill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7AB5D6A-72F6-4CAD-BAC8-BFE167CB29FE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97027268-4398-4124-A63A-AB53F62732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en-US" altLang="zh-CN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Python</a:t>
            </a: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小测验题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1390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2">
            <a:extLst>
              <a:ext uri="{FF2B5EF4-FFF2-40B4-BE49-F238E27FC236}">
                <a16:creationId xmlns:a16="http://schemas.microsoft.com/office/drawing/2014/main" id="{866CEC4D-5D7C-422F-994B-72DC0787D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工程和科学中的方法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DF8DB4F-F57A-4C22-B280-D474C76A27C9}"/>
              </a:ext>
            </a:extLst>
          </p:cNvPr>
          <p:cNvGrpSpPr/>
          <p:nvPr/>
        </p:nvGrpSpPr>
        <p:grpSpPr>
          <a:xfrm>
            <a:off x="2191910" y="1906105"/>
            <a:ext cx="7896974" cy="4494406"/>
            <a:chOff x="436943" y="2479159"/>
            <a:chExt cx="6000750" cy="3415208"/>
          </a:xfrm>
        </p:grpSpPr>
        <p:sp>
          <p:nvSpPr>
            <p:cNvPr id="33" name="Oval 5">
              <a:extLst>
                <a:ext uri="{FF2B5EF4-FFF2-40B4-BE49-F238E27FC236}">
                  <a16:creationId xmlns:a16="http://schemas.microsoft.com/office/drawing/2014/main" id="{7AD64F7E-8459-4417-B5E6-C646C33DB5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7142" y="2479159"/>
              <a:ext cx="2910551" cy="979406"/>
            </a:xfrm>
            <a:prstGeom prst="ellipse">
              <a:avLst/>
            </a:prstGeom>
            <a:solidFill>
              <a:srgbClr val="0033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2000">
                <a:solidFill>
                  <a:srgbClr val="FFFFFF"/>
                </a:solidFill>
              </a:endParaRPr>
            </a:p>
          </p:txBody>
        </p:sp>
        <p:sp>
          <p:nvSpPr>
            <p:cNvPr id="35" name="Oval 6">
              <a:extLst>
                <a:ext uri="{FF2B5EF4-FFF2-40B4-BE49-F238E27FC236}">
                  <a16:creationId xmlns:a16="http://schemas.microsoft.com/office/drawing/2014/main" id="{300E91B0-1780-40F6-B774-C5533FB650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943" y="2479159"/>
              <a:ext cx="2454082" cy="92631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2000">
                <a:solidFill>
                  <a:srgbClr val="FFFFFF"/>
                </a:solidFill>
              </a:endParaRPr>
            </a:p>
          </p:txBody>
        </p:sp>
        <p:grpSp>
          <p:nvGrpSpPr>
            <p:cNvPr id="36" name="Group 2">
              <a:extLst>
                <a:ext uri="{FF2B5EF4-FFF2-40B4-BE49-F238E27FC236}">
                  <a16:creationId xmlns:a16="http://schemas.microsoft.com/office/drawing/2014/main" id="{08C46AA0-649C-426D-A495-8A46F2BC5485}"/>
                </a:ext>
              </a:extLst>
            </p:cNvPr>
            <p:cNvGrpSpPr/>
            <p:nvPr/>
          </p:nvGrpSpPr>
          <p:grpSpPr>
            <a:xfrm>
              <a:off x="436943" y="4921506"/>
              <a:ext cx="2454082" cy="972861"/>
              <a:chOff x="607762" y="5109305"/>
              <a:chExt cx="3476922" cy="1169991"/>
            </a:xfrm>
            <a:solidFill>
              <a:schemeClr val="accent4">
                <a:lumMod val="75000"/>
              </a:schemeClr>
            </a:solidFill>
          </p:grpSpPr>
          <p:sp>
            <p:nvSpPr>
              <p:cNvPr id="40" name="Oval 4">
                <a:extLst>
                  <a:ext uri="{FF2B5EF4-FFF2-40B4-BE49-F238E27FC236}">
                    <a16:creationId xmlns:a16="http://schemas.microsoft.com/office/drawing/2014/main" id="{589B818E-9486-4715-BFDF-159E9C09E9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7762" y="5109305"/>
                <a:ext cx="3476922" cy="116999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20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1" name="Rectangle 7">
                <a:extLst>
                  <a:ext uri="{FF2B5EF4-FFF2-40B4-BE49-F238E27FC236}">
                    <a16:creationId xmlns:a16="http://schemas.microsoft.com/office/drawing/2014/main" id="{5FB11C40-87C5-4560-9890-FDA42D10EE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7111" y="5351675"/>
                <a:ext cx="2707572" cy="5249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7866" tIns="33338" rIns="67866" bIns="33338"/>
              <a:lstStyle/>
              <a:p>
                <a:pPr indent="2381" algn="ctr">
                  <a:spcBef>
                    <a:spcPct val="20000"/>
                  </a:spcBef>
                  <a:buClr>
                    <a:srgbClr val="0026A0"/>
                  </a:buClr>
                  <a:buSzPct val="85000"/>
                </a:pPr>
                <a:r>
                  <a:rPr lang="zh-CN" altLang="en-US" sz="3200" b="1" dirty="0">
                    <a:solidFill>
                      <a:srgbClr val="FFFFFF"/>
                    </a:solidFill>
                  </a:rPr>
                  <a:t>模拟</a:t>
                </a:r>
                <a:endParaRPr lang="en-US" sz="3200" b="1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37" name="Rectangle 8">
              <a:extLst>
                <a:ext uri="{FF2B5EF4-FFF2-40B4-BE49-F238E27FC236}">
                  <a16:creationId xmlns:a16="http://schemas.microsoft.com/office/drawing/2014/main" id="{11D303B4-EF84-4405-96F6-19317AE12F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366" y="2635550"/>
              <a:ext cx="1689158" cy="3298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866" tIns="33338" rIns="67866" bIns="33338"/>
            <a:lstStyle/>
            <a:p>
              <a:pPr indent="2381" algn="ctr">
                <a:spcBef>
                  <a:spcPct val="20000"/>
                </a:spcBef>
                <a:buClr>
                  <a:srgbClr val="0026A0"/>
                </a:buClr>
                <a:buSzPct val="85000"/>
              </a:pPr>
              <a:r>
                <a:rPr lang="zh-CN" altLang="en-US" sz="3200" b="1" dirty="0">
                  <a:solidFill>
                    <a:srgbClr val="FFFFFF"/>
                  </a:solidFill>
                </a:rPr>
                <a:t>理论</a:t>
              </a:r>
              <a:endParaRPr lang="en-US" sz="3200" b="1" dirty="0">
                <a:solidFill>
                  <a:srgbClr val="FFFFFF"/>
                </a:solidFill>
              </a:endParaRPr>
            </a:p>
          </p:txBody>
        </p:sp>
        <p:sp>
          <p:nvSpPr>
            <p:cNvPr id="38" name="Rectangle 9">
              <a:extLst>
                <a:ext uri="{FF2B5EF4-FFF2-40B4-BE49-F238E27FC236}">
                  <a16:creationId xmlns:a16="http://schemas.microsoft.com/office/drawing/2014/main" id="{65CAFB53-8CF8-4AD5-913A-A3BB4D1DA1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3221" y="2676459"/>
              <a:ext cx="2205510" cy="3366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866" tIns="33338" rIns="67866" bIns="33338"/>
            <a:lstStyle/>
            <a:p>
              <a:pPr indent="2381" algn="ctr">
                <a:spcBef>
                  <a:spcPct val="20000"/>
                </a:spcBef>
                <a:buClr>
                  <a:srgbClr val="0026A0"/>
                </a:buClr>
                <a:buSzPct val="85000"/>
              </a:pPr>
              <a:r>
                <a:rPr lang="zh-CN" altLang="en-US" sz="3200" b="1" dirty="0">
                  <a:solidFill>
                    <a:srgbClr val="FFFFFF"/>
                  </a:solidFill>
                </a:rPr>
                <a:t>实验</a:t>
              </a:r>
              <a:endParaRPr lang="en-US" sz="3200" b="1" dirty="0">
                <a:solidFill>
                  <a:srgbClr val="FFFFFF"/>
                </a:solidFill>
              </a:endParaRPr>
            </a:p>
          </p:txBody>
        </p:sp>
      </p:grpSp>
      <p:sp>
        <p:nvSpPr>
          <p:cNvPr id="43" name="Oval 4">
            <a:extLst>
              <a:ext uri="{FF2B5EF4-FFF2-40B4-BE49-F238E27FC236}">
                <a16:creationId xmlns:a16="http://schemas.microsoft.com/office/drawing/2014/main" id="{D33C76EC-18FF-4996-842A-5B3E329D64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590" y="5121887"/>
            <a:ext cx="3229567" cy="128028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44" name="Rectangle 7">
            <a:extLst>
              <a:ext uri="{FF2B5EF4-FFF2-40B4-BE49-F238E27FC236}">
                <a16:creationId xmlns:a16="http://schemas.microsoft.com/office/drawing/2014/main" id="{D49A1FCB-1BB0-4377-BBA3-AFD38A6A11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5394" y="5387105"/>
            <a:ext cx="2514950" cy="574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866" tIns="33338" rIns="67866" bIns="33338"/>
          <a:lstStyle/>
          <a:p>
            <a:pPr indent="2381" algn="ctr">
              <a:spcBef>
                <a:spcPct val="20000"/>
              </a:spcBef>
              <a:buClr>
                <a:srgbClr val="0026A0"/>
              </a:buClr>
              <a:buSzPct val="85000"/>
            </a:pPr>
            <a:r>
              <a:rPr lang="zh-CN" altLang="en-US" sz="3200" b="1" dirty="0">
                <a:solidFill>
                  <a:srgbClr val="FFFFFF"/>
                </a:solidFill>
              </a:rPr>
              <a:t>大数据分析</a:t>
            </a:r>
            <a:endParaRPr lang="en-US" sz="3200" b="1" dirty="0">
              <a:solidFill>
                <a:srgbClr val="FFFFFF"/>
              </a:solidFill>
            </a:endParaRPr>
          </a:p>
        </p:txBody>
      </p:sp>
      <p:sp>
        <p:nvSpPr>
          <p:cNvPr id="42" name="Rectangle 1">
            <a:extLst>
              <a:ext uri="{FF2B5EF4-FFF2-40B4-BE49-F238E27FC236}">
                <a16:creationId xmlns:a16="http://schemas.microsoft.com/office/drawing/2014/main" id="{C22C3CCA-BB87-476A-A8A4-8AF8EF5AC512}"/>
              </a:ext>
            </a:extLst>
          </p:cNvPr>
          <p:cNvSpPr/>
          <p:nvPr/>
        </p:nvSpPr>
        <p:spPr>
          <a:xfrm>
            <a:off x="4511513" y="2922590"/>
            <a:ext cx="2825041" cy="2462856"/>
          </a:xfrm>
          <a:prstGeom prst="rect">
            <a:avLst/>
          </a:prstGeom>
          <a:gradFill flip="none" rotWithShape="1">
            <a:gsLst>
              <a:gs pos="0">
                <a:srgbClr val="FCF1B0"/>
              </a:gs>
              <a:gs pos="91000">
                <a:srgbClr val="008000"/>
              </a:gs>
            </a:gsLst>
            <a:path path="shap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76511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94610F3-A75E-4649-BCC5-6B953DDDE606}"/>
              </a:ext>
            </a:extLst>
          </p:cNvPr>
          <p:cNvSpPr>
            <a:spLocks noGrp="1"/>
          </p:cNvSpPr>
          <p:nvPr/>
        </p:nvSpPr>
        <p:spPr bwMode="auto">
          <a:xfrm>
            <a:off x="668664" y="1845131"/>
            <a:ext cx="5651349" cy="4016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xmlns:lc="http://schemas.openxmlformats.org/drawingml/2006/lockedCanvas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大数据分析能帮助我们</a:t>
            </a:r>
            <a:endParaRPr lang="en-US" altLang="zh-CN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当做实验数据</a:t>
            </a:r>
            <a:r>
              <a:rPr 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:</a:t>
            </a: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太大</a:t>
            </a:r>
            <a:endParaRPr lang="en-US" altLang="zh-CN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太复杂</a:t>
            </a:r>
            <a:endParaRPr lang="en-US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太快</a:t>
            </a:r>
            <a:endParaRPr lang="en-US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噪音太大</a:t>
            </a:r>
            <a:endParaRPr lang="en-US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77571BC3-20A5-4075-9730-338FD9D9383C}"/>
              </a:ext>
            </a:extLst>
          </p:cNvPr>
          <p:cNvSpPr txBox="1">
            <a:spLocks/>
          </p:cNvSpPr>
          <p:nvPr/>
        </p:nvSpPr>
        <p:spPr bwMode="auto">
          <a:xfrm>
            <a:off x="7603035" y="6247158"/>
            <a:ext cx="2699753" cy="56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井下传感器数据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27219E54-E6D1-48C1-9752-DE179AA6C4C2}"/>
              </a:ext>
            </a:extLst>
          </p:cNvPr>
          <p:cNvSpPr txBox="1">
            <a:spLocks/>
          </p:cNvSpPr>
          <p:nvPr/>
        </p:nvSpPr>
        <p:spPr bwMode="auto">
          <a:xfrm>
            <a:off x="8738754" y="3448541"/>
            <a:ext cx="2645036" cy="522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基因组序列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E017466C-6ABA-41CC-B728-672A8CA8A755}"/>
              </a:ext>
            </a:extLst>
          </p:cNvPr>
          <p:cNvSpPr txBox="1">
            <a:spLocks/>
          </p:cNvSpPr>
          <p:nvPr/>
        </p:nvSpPr>
        <p:spPr bwMode="auto">
          <a:xfrm>
            <a:off x="5932344" y="3464290"/>
            <a:ext cx="2338243" cy="400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太空望远镜照片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4" name="Rectangle 2">
            <a:extLst>
              <a:ext uri="{FF2B5EF4-FFF2-40B4-BE49-F238E27FC236}">
                <a16:creationId xmlns:a16="http://schemas.microsoft.com/office/drawing/2014/main" id="{866CEC4D-5D7C-422F-994B-72DC0787D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工程和科学中的数值模拟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6EF21C9B-AC8E-4BCC-9AD2-C828E9A0D3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0013" y="1568067"/>
            <a:ext cx="1555320" cy="1900405"/>
          </a:xfrm>
          <a:prstGeom prst="rect">
            <a:avLst/>
          </a:prstGeom>
        </p:spPr>
      </p:pic>
      <p:pic>
        <p:nvPicPr>
          <p:cNvPr id="17" name="Picture 1">
            <a:extLst>
              <a:ext uri="{FF2B5EF4-FFF2-40B4-BE49-F238E27FC236}">
                <a16:creationId xmlns:a16="http://schemas.microsoft.com/office/drawing/2014/main" id="{15F9FE0B-C652-4740-AC97-EB8F8B417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9823" y="1622833"/>
            <a:ext cx="2382896" cy="1790872"/>
          </a:xfrm>
          <a:prstGeom prst="rect">
            <a:avLst/>
          </a:prstGeom>
        </p:spPr>
      </p:pic>
      <p:pic>
        <p:nvPicPr>
          <p:cNvPr id="3074" name="Picture 2" descr="Fracture Monitoring">
            <a:extLst>
              <a:ext uri="{FF2B5EF4-FFF2-40B4-BE49-F238E27FC236}">
                <a16:creationId xmlns:a16="http://schemas.microsoft.com/office/drawing/2014/main" id="{C5A5F8D8-57C1-42B5-8EE1-B28D8143D9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33" t="12214" r="22188" b="6719"/>
          <a:stretch/>
        </p:blipFill>
        <p:spPr bwMode="auto">
          <a:xfrm>
            <a:off x="6157470" y="4041396"/>
            <a:ext cx="2398600" cy="2104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组合 19">
            <a:extLst>
              <a:ext uri="{FF2B5EF4-FFF2-40B4-BE49-F238E27FC236}">
                <a16:creationId xmlns:a16="http://schemas.microsoft.com/office/drawing/2014/main" id="{3529CD80-EA34-453A-936C-3DE156C2B933}"/>
              </a:ext>
            </a:extLst>
          </p:cNvPr>
          <p:cNvGrpSpPr/>
          <p:nvPr/>
        </p:nvGrpSpPr>
        <p:grpSpPr>
          <a:xfrm>
            <a:off x="8827684" y="3961069"/>
            <a:ext cx="2699753" cy="2420535"/>
            <a:chOff x="4275960" y="1890417"/>
            <a:chExt cx="3539832" cy="3173730"/>
          </a:xfrm>
        </p:grpSpPr>
        <p:pic>
          <p:nvPicPr>
            <p:cNvPr id="21" name="Picture 4" descr="Integrated HFS diagnostic results (Stage 8-2011). Only two of the sands show evidence of effective stimulation. These match the gas entries shown by PLT (perforations 8-1 and 8-3). Both NRT and early warm-back data from DTS indicate a limited frac height.">
              <a:extLst>
                <a:ext uri="{FF2B5EF4-FFF2-40B4-BE49-F238E27FC236}">
                  <a16:creationId xmlns:a16="http://schemas.microsoft.com/office/drawing/2014/main" id="{A2980357-1C71-44AA-B807-FCD0C81FF3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05" b="19923"/>
            <a:stretch/>
          </p:blipFill>
          <p:spPr bwMode="auto">
            <a:xfrm>
              <a:off x="4275960" y="1890417"/>
              <a:ext cx="3539832" cy="28289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9E4598A-4A9E-4AF1-941A-0352E124AEE0}"/>
                </a:ext>
              </a:extLst>
            </p:cNvPr>
            <p:cNvSpPr/>
            <p:nvPr/>
          </p:nvSpPr>
          <p:spPr>
            <a:xfrm>
              <a:off x="5403326" y="4680747"/>
              <a:ext cx="1285098" cy="3834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tx2"/>
                  </a:solidFill>
                </a:rPr>
                <a:t>SPE-168603</a:t>
              </a:r>
              <a:endParaRPr lang="zh-CN" altLang="en-US" sz="1200" dirty="0">
                <a:solidFill>
                  <a:schemeClr val="tx2"/>
                </a:solidFill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E22B67B3-5C5F-4874-A2E7-B724A2FCCC7A}"/>
              </a:ext>
            </a:extLst>
          </p:cNvPr>
          <p:cNvSpPr/>
          <p:nvPr/>
        </p:nvSpPr>
        <p:spPr>
          <a:xfrm>
            <a:off x="6112243" y="6104605"/>
            <a:ext cx="8853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solidFill>
                  <a:schemeClr val="tx2"/>
                </a:solidFill>
              </a:rPr>
              <a:t>Halliburton</a:t>
            </a:r>
          </a:p>
        </p:txBody>
      </p:sp>
    </p:spTree>
    <p:extLst>
      <p:ext uri="{BB962C8B-B14F-4D97-AF65-F5344CB8AC3E}">
        <p14:creationId xmlns:p14="http://schemas.microsoft.com/office/powerpoint/2010/main" val="3888072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个人简介</a:t>
            </a:r>
          </a:p>
        </p:txBody>
      </p:sp>
      <p:sp>
        <p:nvSpPr>
          <p:cNvPr id="14" name="矩形 3">
            <a:extLst>
              <a:ext uri="{FF2B5EF4-FFF2-40B4-BE49-F238E27FC236}">
                <a16:creationId xmlns:a16="http://schemas.microsoft.com/office/drawing/2014/main" id="{6D201177-15F6-42E6-8D6F-E05DAAC18F2A}"/>
              </a:ext>
            </a:extLst>
          </p:cNvPr>
          <p:cNvSpPr/>
          <p:nvPr/>
        </p:nvSpPr>
        <p:spPr>
          <a:xfrm>
            <a:off x="282186" y="1673157"/>
            <a:ext cx="10550914" cy="251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2018-2021  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美国路易斯安那州立大学 油气井工程 硕士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2012-2015  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美国路易斯安那大学拉菲特分校 石油工程 硕士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2012-2015  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中国石油大学（北京）油气井工程 硕士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285369" lvl="2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defRPr/>
            </a:pPr>
            <a:endParaRPr lang="en-US" altLang="zh-CN" sz="28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00049D56-45D6-4F19-A55A-4263D3C09F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教育经历：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46CD2D67-3ACA-4578-A04D-4184340BF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5" y="3643995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技术专长：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453C26-C4A3-41CC-8911-7D374035F691}"/>
              </a:ext>
            </a:extLst>
          </p:cNvPr>
          <p:cNvSpPr/>
          <p:nvPr/>
        </p:nvSpPr>
        <p:spPr>
          <a:xfrm>
            <a:off x="672444" y="4294798"/>
            <a:ext cx="57502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非常规资源数值模拟，高性能计算</a:t>
            </a:r>
            <a:endParaRPr lang="zh-CN" altLang="en-US" sz="28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AE6BEF6-4348-46C6-B79B-3620297BDA3B}"/>
              </a:ext>
            </a:extLst>
          </p:cNvPr>
          <p:cNvSpPr/>
          <p:nvPr/>
        </p:nvSpPr>
        <p:spPr>
          <a:xfrm>
            <a:off x="929606" y="5037947"/>
            <a:ext cx="4748416" cy="1390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邮箱</a:t>
            </a:r>
            <a:r>
              <a: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：</a:t>
            </a:r>
            <a:r>
              <a:rPr lang="en-US" altLang="zh-CN" sz="24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binwang.0213@gmail.com</a:t>
            </a:r>
            <a:endParaRPr lang="en-US" altLang="zh-CN" sz="2400" dirty="0">
              <a:solidFill>
                <a:schemeClr val="tx2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办公室</a:t>
            </a:r>
            <a:r>
              <a:rPr lang="zh-CN" altLang="en-US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：中油大厦</a:t>
            </a:r>
            <a:r>
              <a:rPr lang="en-US" altLang="zh-CN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1015 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答疑时间</a:t>
            </a:r>
            <a:r>
              <a:rPr lang="zh-CN" altLang="en-US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：邮件预约</a:t>
            </a:r>
          </a:p>
        </p:txBody>
      </p:sp>
      <p:pic>
        <p:nvPicPr>
          <p:cNvPr id="2" name="Pore-scale Flow Visualization in Porous Media (1)">
            <a:hlinkClick r:id="" action="ppaction://media"/>
            <a:extLst>
              <a:ext uri="{FF2B5EF4-FFF2-40B4-BE49-F238E27FC236}">
                <a16:creationId xmlns:a16="http://schemas.microsoft.com/office/drawing/2014/main" id="{25A8A5E6-6937-4EDD-B64D-4230F41E194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4911" end="1553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667501" y="3715272"/>
            <a:ext cx="5524500" cy="31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15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2">
            <a:extLst>
              <a:ext uri="{FF2B5EF4-FFF2-40B4-BE49-F238E27FC236}">
                <a16:creationId xmlns:a16="http://schemas.microsoft.com/office/drawing/2014/main" id="{866CEC4D-5D7C-422F-994B-72DC0787D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工程和科学中的方法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C503D3CA-F22F-484B-B273-AF1E4091B993}"/>
              </a:ext>
            </a:extLst>
          </p:cNvPr>
          <p:cNvGrpSpPr/>
          <p:nvPr/>
        </p:nvGrpSpPr>
        <p:grpSpPr>
          <a:xfrm>
            <a:off x="2191910" y="1906105"/>
            <a:ext cx="7896974" cy="4555663"/>
            <a:chOff x="436943" y="2479159"/>
            <a:chExt cx="6000750" cy="3461756"/>
          </a:xfrm>
        </p:grpSpPr>
        <p:sp>
          <p:nvSpPr>
            <p:cNvPr id="16" name="Oval 5">
              <a:extLst>
                <a:ext uri="{FF2B5EF4-FFF2-40B4-BE49-F238E27FC236}">
                  <a16:creationId xmlns:a16="http://schemas.microsoft.com/office/drawing/2014/main" id="{1ACF4BAB-993C-40D0-9999-A0844CB01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7142" y="2479159"/>
              <a:ext cx="2910551" cy="979406"/>
            </a:xfrm>
            <a:prstGeom prst="ellipse">
              <a:avLst/>
            </a:prstGeom>
            <a:solidFill>
              <a:srgbClr val="0033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2000">
                <a:solidFill>
                  <a:srgbClr val="FFFFFF"/>
                </a:solidFill>
              </a:endParaRPr>
            </a:p>
          </p:txBody>
        </p:sp>
        <p:sp>
          <p:nvSpPr>
            <p:cNvPr id="17" name="Oval 6">
              <a:extLst>
                <a:ext uri="{FF2B5EF4-FFF2-40B4-BE49-F238E27FC236}">
                  <a16:creationId xmlns:a16="http://schemas.microsoft.com/office/drawing/2014/main" id="{747B0E14-DBF5-4C2D-9873-301423CEA8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943" y="2479159"/>
              <a:ext cx="2454082" cy="92631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2000">
                <a:solidFill>
                  <a:srgbClr val="FFFFFF"/>
                </a:solidFill>
              </a:endParaRPr>
            </a:p>
          </p:txBody>
        </p:sp>
        <p:grpSp>
          <p:nvGrpSpPr>
            <p:cNvPr id="18" name="Group 2">
              <a:extLst>
                <a:ext uri="{FF2B5EF4-FFF2-40B4-BE49-F238E27FC236}">
                  <a16:creationId xmlns:a16="http://schemas.microsoft.com/office/drawing/2014/main" id="{0AE4E5D6-F4BF-4573-897D-A69FEC59B25D}"/>
                </a:ext>
              </a:extLst>
            </p:cNvPr>
            <p:cNvGrpSpPr/>
            <p:nvPr/>
          </p:nvGrpSpPr>
          <p:grpSpPr>
            <a:xfrm>
              <a:off x="1997541" y="4855065"/>
              <a:ext cx="2739101" cy="1085850"/>
              <a:chOff x="2818803" y="5029402"/>
              <a:chExt cx="3880734" cy="1305875"/>
            </a:xfrm>
            <a:solidFill>
              <a:schemeClr val="accent4">
                <a:lumMod val="75000"/>
              </a:schemeClr>
            </a:solidFill>
          </p:grpSpPr>
          <p:sp>
            <p:nvSpPr>
              <p:cNvPr id="19" name="Oval 4">
                <a:extLst>
                  <a:ext uri="{FF2B5EF4-FFF2-40B4-BE49-F238E27FC236}">
                    <a16:creationId xmlns:a16="http://schemas.microsoft.com/office/drawing/2014/main" id="{D8B97193-84F2-4F75-80F5-7A8E8C96EA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8803" y="5029402"/>
                <a:ext cx="3880734" cy="13058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20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0" name="Rectangle 7">
                <a:extLst>
                  <a:ext uri="{FF2B5EF4-FFF2-40B4-BE49-F238E27FC236}">
                    <a16:creationId xmlns:a16="http://schemas.microsoft.com/office/drawing/2014/main" id="{19BA7BA9-8DD6-4364-B9E7-D8EF14294D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48153" y="5346688"/>
                <a:ext cx="3022031" cy="5859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7866" tIns="33338" rIns="67866" bIns="33338"/>
              <a:lstStyle/>
              <a:p>
                <a:pPr indent="2381" algn="ctr">
                  <a:spcBef>
                    <a:spcPct val="20000"/>
                  </a:spcBef>
                  <a:buClr>
                    <a:srgbClr val="0026A0"/>
                  </a:buClr>
                  <a:buSzPct val="85000"/>
                </a:pPr>
                <a:r>
                  <a:rPr lang="zh-CN" altLang="en-US" sz="3200" b="1" dirty="0">
                    <a:solidFill>
                      <a:srgbClr val="FFFFFF"/>
                    </a:solidFill>
                  </a:rPr>
                  <a:t>模拟</a:t>
                </a:r>
                <a:endParaRPr lang="en-US" sz="3200" b="1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1" name="Rectangle 8">
              <a:extLst>
                <a:ext uri="{FF2B5EF4-FFF2-40B4-BE49-F238E27FC236}">
                  <a16:creationId xmlns:a16="http://schemas.microsoft.com/office/drawing/2014/main" id="{D521B145-1088-40D8-AFBA-6234335051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366" y="2635550"/>
              <a:ext cx="1689158" cy="3298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866" tIns="33338" rIns="67866" bIns="33338"/>
            <a:lstStyle/>
            <a:p>
              <a:pPr indent="2381" algn="ctr">
                <a:spcBef>
                  <a:spcPct val="20000"/>
                </a:spcBef>
                <a:buClr>
                  <a:srgbClr val="0026A0"/>
                </a:buClr>
                <a:buSzPct val="85000"/>
              </a:pPr>
              <a:r>
                <a:rPr lang="zh-CN" altLang="en-US" sz="3200" b="1" dirty="0">
                  <a:solidFill>
                    <a:srgbClr val="FFFFFF"/>
                  </a:solidFill>
                </a:rPr>
                <a:t>理论</a:t>
              </a:r>
              <a:endParaRPr lang="en-US" sz="3200" b="1" dirty="0">
                <a:solidFill>
                  <a:srgbClr val="FFFFFF"/>
                </a:solidFill>
              </a:endParaRPr>
            </a:p>
          </p:txBody>
        </p:sp>
        <p:sp>
          <p:nvSpPr>
            <p:cNvPr id="27" name="Rectangle 9">
              <a:extLst>
                <a:ext uri="{FF2B5EF4-FFF2-40B4-BE49-F238E27FC236}">
                  <a16:creationId xmlns:a16="http://schemas.microsoft.com/office/drawing/2014/main" id="{01A4455F-2CFE-4381-AA40-EAD717AAFC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3221" y="2676459"/>
              <a:ext cx="2205510" cy="3366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866" tIns="33338" rIns="67866" bIns="33338"/>
            <a:lstStyle/>
            <a:p>
              <a:pPr indent="2381" algn="ctr">
                <a:spcBef>
                  <a:spcPct val="20000"/>
                </a:spcBef>
                <a:buClr>
                  <a:srgbClr val="0026A0"/>
                </a:buClr>
                <a:buSzPct val="85000"/>
              </a:pPr>
              <a:r>
                <a:rPr lang="zh-CN" altLang="en-US" sz="3200" b="1" dirty="0">
                  <a:solidFill>
                    <a:srgbClr val="FFFFFF"/>
                  </a:solidFill>
                </a:rPr>
                <a:t>实验</a:t>
              </a:r>
              <a:endParaRPr lang="en-US" sz="3200" b="1" dirty="0">
                <a:solidFill>
                  <a:srgbClr val="FFFFFF"/>
                </a:solidFill>
              </a:endParaRPr>
            </a:p>
          </p:txBody>
        </p:sp>
        <p:sp>
          <p:nvSpPr>
            <p:cNvPr id="29" name="AutoShape 10">
              <a:extLst>
                <a:ext uri="{FF2B5EF4-FFF2-40B4-BE49-F238E27FC236}">
                  <a16:creationId xmlns:a16="http://schemas.microsoft.com/office/drawing/2014/main" id="{A7A8F0E3-164A-40B1-B425-B908AFC410C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7984943">
              <a:off x="2061307" y="2795905"/>
              <a:ext cx="2091767" cy="1859834"/>
            </a:xfrm>
            <a:prstGeom prst="triangle">
              <a:avLst>
                <a:gd name="adj" fmla="val 50000"/>
              </a:avLst>
            </a:prstGeom>
            <a:gradFill rotWithShape="0">
              <a:gsLst>
                <a:gs pos="0">
                  <a:srgbClr val="66FF66"/>
                </a:gs>
                <a:gs pos="100000">
                  <a:srgbClr val="2F762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wrap="none" anchor="ctr"/>
            <a:lstStyle/>
            <a:p>
              <a:pPr eaLnBrk="0" hangingPunct="0"/>
              <a:endParaRPr lang="en-US" sz="2400" b="1">
                <a:solidFill>
                  <a:srgbClr val="FFFFFF"/>
                </a:solidFill>
                <a:latin typeface="Time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3941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94610F3-A75E-4649-BCC5-6B953DDDE606}"/>
              </a:ext>
            </a:extLst>
          </p:cNvPr>
          <p:cNvSpPr>
            <a:spLocks noGrp="1"/>
          </p:cNvSpPr>
          <p:nvPr/>
        </p:nvSpPr>
        <p:spPr bwMode="auto">
          <a:xfrm>
            <a:off x="668664" y="1845131"/>
            <a:ext cx="5651349" cy="4016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xmlns:lc="http://schemas.openxmlformats.org/drawingml/2006/lockedCanvas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计算模拟能帮助我们</a:t>
            </a:r>
            <a:endParaRPr lang="en-US" altLang="zh-CN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当做实验</a:t>
            </a:r>
            <a:r>
              <a:rPr 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:</a:t>
            </a: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太大</a:t>
            </a:r>
            <a:endParaRPr lang="en-US" altLang="zh-CN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太小</a:t>
            </a:r>
            <a:endParaRPr lang="en-US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太快</a:t>
            </a:r>
            <a:endParaRPr lang="en-US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太慢</a:t>
            </a:r>
            <a:endParaRPr lang="en-US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太贵 或 太危险</a:t>
            </a:r>
            <a:endParaRPr lang="en-US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AB707B7D-D027-44B3-B892-7E038041282C}"/>
              </a:ext>
            </a:extLst>
          </p:cNvPr>
          <p:cNvSpPr>
            <a:spLocks noGrp="1"/>
          </p:cNvSpPr>
          <p:nvPr/>
        </p:nvSpPr>
        <p:spPr bwMode="auto">
          <a:xfrm>
            <a:off x="5963080" y="6181289"/>
            <a:ext cx="2636129" cy="215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xmlns:lc="http://schemas.openxmlformats.org/drawingml/2006/lockedCanvas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buFont typeface="Arial" charset="0"/>
              <a:buNone/>
            </a:pPr>
            <a:r>
              <a: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charset="0"/>
              </a:rPr>
              <a:t>喷漆引擎设计</a:t>
            </a:r>
            <a:endParaRPr lang="en-US" sz="24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charset="0"/>
            </a:endParaRP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77571BC3-20A5-4075-9730-338FD9D9383C}"/>
              </a:ext>
            </a:extLst>
          </p:cNvPr>
          <p:cNvSpPr txBox="1">
            <a:spLocks/>
          </p:cNvSpPr>
          <p:nvPr/>
        </p:nvSpPr>
        <p:spPr bwMode="auto">
          <a:xfrm>
            <a:off x="8925554" y="6193268"/>
            <a:ext cx="2271436" cy="56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天气变化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27219E54-E6D1-48C1-9752-DE179AA6C4C2}"/>
              </a:ext>
            </a:extLst>
          </p:cNvPr>
          <p:cNvSpPr txBox="1">
            <a:spLocks/>
          </p:cNvSpPr>
          <p:nvPr/>
        </p:nvSpPr>
        <p:spPr bwMode="auto">
          <a:xfrm>
            <a:off x="8738754" y="3448541"/>
            <a:ext cx="2645036" cy="522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蛋白质和疾病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E017466C-6ABA-41CC-B728-672A8CA8A755}"/>
              </a:ext>
            </a:extLst>
          </p:cNvPr>
          <p:cNvSpPr txBox="1">
            <a:spLocks/>
          </p:cNvSpPr>
          <p:nvPr/>
        </p:nvSpPr>
        <p:spPr bwMode="auto">
          <a:xfrm>
            <a:off x="5932344" y="3464290"/>
            <a:ext cx="2338243" cy="400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了解宇宙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4" name="Rectangle 2">
            <a:extLst>
              <a:ext uri="{FF2B5EF4-FFF2-40B4-BE49-F238E27FC236}">
                <a16:creationId xmlns:a16="http://schemas.microsoft.com/office/drawing/2014/main" id="{866CEC4D-5D7C-422F-994B-72DC0787D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工程和科学中的数值模拟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2E62BB4F-4FD2-4E41-9F5F-6FDA1EE111AE}"/>
              </a:ext>
            </a:extLst>
          </p:cNvPr>
          <p:cNvGrpSpPr/>
          <p:nvPr/>
        </p:nvGrpSpPr>
        <p:grpSpPr>
          <a:xfrm>
            <a:off x="5871987" y="1648466"/>
            <a:ext cx="5651349" cy="4497155"/>
            <a:chOff x="6638925" y="2122720"/>
            <a:chExt cx="5146675" cy="4095552"/>
          </a:xfrm>
        </p:grpSpPr>
        <p:pic>
          <p:nvPicPr>
            <p:cNvPr id="28" name="Picture 11" descr="Photos-Perlmutter3-large.jpg">
              <a:extLst>
                <a:ext uri="{FF2B5EF4-FFF2-40B4-BE49-F238E27FC236}">
                  <a16:creationId xmlns:a16="http://schemas.microsoft.com/office/drawing/2014/main" id="{AE7896E7-1EE8-4931-B778-AD39F07DA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38925" y="2122720"/>
              <a:ext cx="2122996" cy="16887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 xmlns:lc="http://schemas.openxmlformats.org/drawingml/2006/lockedCanvas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xmlns:lc="http://schemas.openxmlformats.org/drawingml/2006/lockedCanvas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" name="Picture 3">
              <a:extLst>
                <a:ext uri="{FF2B5EF4-FFF2-40B4-BE49-F238E27FC236}">
                  <a16:creationId xmlns:a16="http://schemas.microsoft.com/office/drawing/2014/main" id="{F97641EB-A845-4028-8CFE-12844A192B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638925" y="4316317"/>
              <a:ext cx="2184401" cy="1901955"/>
            </a:xfrm>
            <a:prstGeom prst="rect">
              <a:avLst/>
            </a:prstGeom>
          </p:spPr>
        </p:pic>
        <p:pic>
          <p:nvPicPr>
            <p:cNvPr id="32" name="Picture 4">
              <a:extLst>
                <a:ext uri="{FF2B5EF4-FFF2-40B4-BE49-F238E27FC236}">
                  <a16:creationId xmlns:a16="http://schemas.microsoft.com/office/drawing/2014/main" id="{71D846E1-2E84-41C3-B76F-91141FCED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536160" y="4366044"/>
              <a:ext cx="1835880" cy="1802500"/>
            </a:xfrm>
            <a:prstGeom prst="rect">
              <a:avLst/>
            </a:prstGeom>
          </p:spPr>
        </p:pic>
        <p:pic>
          <p:nvPicPr>
            <p:cNvPr id="36" name="Picture 5">
              <a:extLst>
                <a:ext uri="{FF2B5EF4-FFF2-40B4-BE49-F238E27FC236}">
                  <a16:creationId xmlns:a16="http://schemas.microsoft.com/office/drawing/2014/main" id="{FAC39F1E-3FEF-4585-9B59-72D49BE359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22602" y="2163469"/>
              <a:ext cx="2662998" cy="15493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94439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2">
            <a:extLst>
              <a:ext uri="{FF2B5EF4-FFF2-40B4-BE49-F238E27FC236}">
                <a16:creationId xmlns:a16="http://schemas.microsoft.com/office/drawing/2014/main" id="{866CEC4D-5D7C-422F-994B-72DC0787D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工程和科学中的方法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DF8DB4F-F57A-4C22-B280-D474C76A27C9}"/>
              </a:ext>
            </a:extLst>
          </p:cNvPr>
          <p:cNvGrpSpPr/>
          <p:nvPr/>
        </p:nvGrpSpPr>
        <p:grpSpPr>
          <a:xfrm>
            <a:off x="1382837" y="1906105"/>
            <a:ext cx="8706047" cy="4121140"/>
            <a:chOff x="-177855" y="2479159"/>
            <a:chExt cx="6615548" cy="3131571"/>
          </a:xfrm>
        </p:grpSpPr>
        <p:sp>
          <p:nvSpPr>
            <p:cNvPr id="33" name="Oval 5">
              <a:extLst>
                <a:ext uri="{FF2B5EF4-FFF2-40B4-BE49-F238E27FC236}">
                  <a16:creationId xmlns:a16="http://schemas.microsoft.com/office/drawing/2014/main" id="{7AD64F7E-8459-4417-B5E6-C646C33DB5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7142" y="2479159"/>
              <a:ext cx="2910551" cy="979406"/>
            </a:xfrm>
            <a:prstGeom prst="ellipse">
              <a:avLst/>
            </a:prstGeom>
            <a:solidFill>
              <a:srgbClr val="0033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2000">
                <a:solidFill>
                  <a:srgbClr val="FFFFFF"/>
                </a:solidFill>
              </a:endParaRPr>
            </a:p>
          </p:txBody>
        </p:sp>
        <p:sp>
          <p:nvSpPr>
            <p:cNvPr id="35" name="Oval 6">
              <a:extLst>
                <a:ext uri="{FF2B5EF4-FFF2-40B4-BE49-F238E27FC236}">
                  <a16:creationId xmlns:a16="http://schemas.microsoft.com/office/drawing/2014/main" id="{300E91B0-1780-40F6-B774-C5533FB650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943" y="2479159"/>
              <a:ext cx="2454082" cy="92631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2000">
                <a:solidFill>
                  <a:srgbClr val="FFFFFF"/>
                </a:solidFill>
              </a:endParaRPr>
            </a:p>
          </p:txBody>
        </p:sp>
        <p:grpSp>
          <p:nvGrpSpPr>
            <p:cNvPr id="36" name="Group 2">
              <a:extLst>
                <a:ext uri="{FF2B5EF4-FFF2-40B4-BE49-F238E27FC236}">
                  <a16:creationId xmlns:a16="http://schemas.microsoft.com/office/drawing/2014/main" id="{08C46AA0-649C-426D-A495-8A46F2BC5485}"/>
                </a:ext>
              </a:extLst>
            </p:cNvPr>
            <p:cNvGrpSpPr/>
            <p:nvPr/>
          </p:nvGrpSpPr>
          <p:grpSpPr>
            <a:xfrm>
              <a:off x="-177855" y="4637869"/>
              <a:ext cx="2454082" cy="972861"/>
              <a:chOff x="-263277" y="4768194"/>
              <a:chExt cx="3476922" cy="1169991"/>
            </a:xfrm>
            <a:solidFill>
              <a:schemeClr val="accent4">
                <a:lumMod val="75000"/>
              </a:schemeClr>
            </a:solidFill>
          </p:grpSpPr>
          <p:sp>
            <p:nvSpPr>
              <p:cNvPr id="40" name="Oval 4">
                <a:extLst>
                  <a:ext uri="{FF2B5EF4-FFF2-40B4-BE49-F238E27FC236}">
                    <a16:creationId xmlns:a16="http://schemas.microsoft.com/office/drawing/2014/main" id="{589B818E-9486-4715-BFDF-159E9C09E9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263277" y="4768194"/>
                <a:ext cx="3476922" cy="116999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20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1" name="Rectangle 7">
                <a:extLst>
                  <a:ext uri="{FF2B5EF4-FFF2-40B4-BE49-F238E27FC236}">
                    <a16:creationId xmlns:a16="http://schemas.microsoft.com/office/drawing/2014/main" id="{5FB11C40-87C5-4560-9890-FDA42D10EE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071" y="5010566"/>
                <a:ext cx="2707572" cy="5249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7866" tIns="33338" rIns="67866" bIns="33338"/>
              <a:lstStyle/>
              <a:p>
                <a:pPr indent="2381" algn="ctr">
                  <a:spcBef>
                    <a:spcPct val="20000"/>
                  </a:spcBef>
                  <a:buClr>
                    <a:srgbClr val="0026A0"/>
                  </a:buClr>
                  <a:buSzPct val="85000"/>
                </a:pPr>
                <a:r>
                  <a:rPr lang="zh-CN" altLang="en-US" sz="3200" b="1" dirty="0">
                    <a:solidFill>
                      <a:srgbClr val="FFFFFF"/>
                    </a:solidFill>
                  </a:rPr>
                  <a:t>模拟</a:t>
                </a:r>
                <a:endParaRPr lang="en-US" sz="3200" b="1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37" name="Rectangle 8">
              <a:extLst>
                <a:ext uri="{FF2B5EF4-FFF2-40B4-BE49-F238E27FC236}">
                  <a16:creationId xmlns:a16="http://schemas.microsoft.com/office/drawing/2014/main" id="{11D303B4-EF84-4405-96F6-19317AE12F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366" y="2635550"/>
              <a:ext cx="1689158" cy="3298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866" tIns="33338" rIns="67866" bIns="33338"/>
            <a:lstStyle/>
            <a:p>
              <a:pPr indent="2381" algn="ctr">
                <a:spcBef>
                  <a:spcPct val="20000"/>
                </a:spcBef>
                <a:buClr>
                  <a:srgbClr val="0026A0"/>
                </a:buClr>
                <a:buSzPct val="85000"/>
              </a:pPr>
              <a:r>
                <a:rPr lang="zh-CN" altLang="en-US" sz="3200" b="1" dirty="0">
                  <a:solidFill>
                    <a:srgbClr val="FFFFFF"/>
                  </a:solidFill>
                </a:rPr>
                <a:t>理论</a:t>
              </a:r>
              <a:endParaRPr lang="en-US" sz="3200" b="1" dirty="0">
                <a:solidFill>
                  <a:srgbClr val="FFFFFF"/>
                </a:solidFill>
              </a:endParaRPr>
            </a:p>
          </p:txBody>
        </p:sp>
        <p:sp>
          <p:nvSpPr>
            <p:cNvPr id="38" name="Rectangle 9">
              <a:extLst>
                <a:ext uri="{FF2B5EF4-FFF2-40B4-BE49-F238E27FC236}">
                  <a16:creationId xmlns:a16="http://schemas.microsoft.com/office/drawing/2014/main" id="{65CAFB53-8CF8-4AD5-913A-A3BB4D1DA1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3221" y="2676459"/>
              <a:ext cx="2205510" cy="3366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866" tIns="33338" rIns="67866" bIns="33338"/>
            <a:lstStyle/>
            <a:p>
              <a:pPr indent="2381" algn="ctr">
                <a:spcBef>
                  <a:spcPct val="20000"/>
                </a:spcBef>
                <a:buClr>
                  <a:srgbClr val="0026A0"/>
                </a:buClr>
                <a:buSzPct val="85000"/>
              </a:pPr>
              <a:r>
                <a:rPr lang="zh-CN" altLang="en-US" sz="3200" b="1" dirty="0">
                  <a:solidFill>
                    <a:srgbClr val="FFFFFF"/>
                  </a:solidFill>
                </a:rPr>
                <a:t>实验</a:t>
              </a:r>
              <a:endParaRPr lang="en-US" sz="3200" b="1" dirty="0">
                <a:solidFill>
                  <a:srgbClr val="FFFFFF"/>
                </a:solidFill>
              </a:endParaRPr>
            </a:p>
          </p:txBody>
        </p:sp>
      </p:grpSp>
      <p:sp>
        <p:nvSpPr>
          <p:cNvPr id="43" name="Oval 4">
            <a:extLst>
              <a:ext uri="{FF2B5EF4-FFF2-40B4-BE49-F238E27FC236}">
                <a16:creationId xmlns:a16="http://schemas.microsoft.com/office/drawing/2014/main" id="{D33C76EC-18FF-4996-842A-5B3E329D64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7936" y="4746963"/>
            <a:ext cx="3229567" cy="128028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44" name="Rectangle 7">
            <a:extLst>
              <a:ext uri="{FF2B5EF4-FFF2-40B4-BE49-F238E27FC236}">
                <a16:creationId xmlns:a16="http://schemas.microsoft.com/office/drawing/2014/main" id="{D49A1FCB-1BB0-4377-BBA3-AFD38A6A11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6740" y="5012181"/>
            <a:ext cx="2514950" cy="574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866" tIns="33338" rIns="67866" bIns="33338"/>
          <a:lstStyle/>
          <a:p>
            <a:pPr indent="2381" algn="ctr">
              <a:spcBef>
                <a:spcPct val="20000"/>
              </a:spcBef>
              <a:buClr>
                <a:srgbClr val="0026A0"/>
              </a:buClr>
              <a:buSzPct val="85000"/>
            </a:pPr>
            <a:r>
              <a:rPr lang="zh-CN" altLang="en-US" sz="3200" b="1" dirty="0">
                <a:solidFill>
                  <a:srgbClr val="FFFFFF"/>
                </a:solidFill>
              </a:rPr>
              <a:t>大数据分析</a:t>
            </a:r>
            <a:endParaRPr lang="en-US" sz="3200" b="1" dirty="0">
              <a:solidFill>
                <a:srgbClr val="FFFFFF"/>
              </a:solidFill>
            </a:endParaRPr>
          </a:p>
        </p:txBody>
      </p:sp>
      <p:sp>
        <p:nvSpPr>
          <p:cNvPr id="42" name="Rectangle 1">
            <a:extLst>
              <a:ext uri="{FF2B5EF4-FFF2-40B4-BE49-F238E27FC236}">
                <a16:creationId xmlns:a16="http://schemas.microsoft.com/office/drawing/2014/main" id="{C22C3CCA-BB87-476A-A8A4-8AF8EF5AC512}"/>
              </a:ext>
            </a:extLst>
          </p:cNvPr>
          <p:cNvSpPr/>
          <p:nvPr/>
        </p:nvSpPr>
        <p:spPr>
          <a:xfrm>
            <a:off x="4511513" y="2922590"/>
            <a:ext cx="2825041" cy="2462856"/>
          </a:xfrm>
          <a:prstGeom prst="rect">
            <a:avLst/>
          </a:prstGeom>
          <a:gradFill flip="none" rotWithShape="1">
            <a:gsLst>
              <a:gs pos="0">
                <a:srgbClr val="FCF1B0"/>
              </a:gs>
              <a:gs pos="91000">
                <a:srgbClr val="008000"/>
              </a:gs>
            </a:gsLst>
            <a:path path="shap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Oval 4">
            <a:extLst>
              <a:ext uri="{FF2B5EF4-FFF2-40B4-BE49-F238E27FC236}">
                <a16:creationId xmlns:a16="http://schemas.microsoft.com/office/drawing/2014/main" id="{CEB50396-CBA4-4681-B011-A606D8195E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173" y="5444207"/>
            <a:ext cx="3229567" cy="1280283"/>
          </a:xfrm>
          <a:prstGeom prst="ellipse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Rectangle 7">
            <a:extLst>
              <a:ext uri="{FF2B5EF4-FFF2-40B4-BE49-F238E27FC236}">
                <a16:creationId xmlns:a16="http://schemas.microsoft.com/office/drawing/2014/main" id="{86901B16-CDD8-4FBF-9ADF-706C28744F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9510" y="5770009"/>
            <a:ext cx="2514950" cy="574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866" tIns="33338" rIns="67866" bIns="33338"/>
          <a:lstStyle/>
          <a:p>
            <a:pPr indent="2381" algn="ctr">
              <a:spcBef>
                <a:spcPct val="20000"/>
              </a:spcBef>
              <a:buClr>
                <a:srgbClr val="0026A0"/>
              </a:buClr>
              <a:buSzPct val="85000"/>
            </a:pPr>
            <a:r>
              <a:rPr lang="zh-CN" altLang="en-US" sz="3200" b="1" dirty="0">
                <a:solidFill>
                  <a:srgbClr val="FFFFFF"/>
                </a:solidFill>
              </a:rPr>
              <a:t>机器学习</a:t>
            </a:r>
            <a:endParaRPr lang="en-US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411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2">
            <a:extLst>
              <a:ext uri="{FF2B5EF4-FFF2-40B4-BE49-F238E27FC236}">
                <a16:creationId xmlns:a16="http://schemas.microsoft.com/office/drawing/2014/main" id="{866CEC4D-5D7C-422F-994B-72DC0787D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工程和科学中的数值模拟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pic>
        <p:nvPicPr>
          <p:cNvPr id="4098" name="Picture 2" descr="The cover page of the Nature issue featuring AlphaGo. (Reprinted with... |  Download Scientific Diagram">
            <a:extLst>
              <a:ext uri="{FF2B5EF4-FFF2-40B4-BE49-F238E27FC236}">
                <a16:creationId xmlns:a16="http://schemas.microsoft.com/office/drawing/2014/main" id="{29E3A250-732A-41F3-8AAF-93F24F58B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83" y="1967718"/>
            <a:ext cx="2641861" cy="3962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NVIDIA Modulus v21.06 Released for General Availability | NVIDIA Developer  Blog">
            <a:extLst>
              <a:ext uri="{FF2B5EF4-FFF2-40B4-BE49-F238E27FC236}">
                <a16:creationId xmlns:a16="http://schemas.microsoft.com/office/drawing/2014/main" id="{7B0F10F1-7D53-4B50-900F-C681974F34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4" r="11648"/>
          <a:stretch/>
        </p:blipFill>
        <p:spPr bwMode="auto">
          <a:xfrm>
            <a:off x="3136059" y="1967718"/>
            <a:ext cx="4237392" cy="396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C3839AD9-3199-414B-AF83-47DAB7B94AB8}"/>
              </a:ext>
            </a:extLst>
          </p:cNvPr>
          <p:cNvSpPr txBox="1">
            <a:spLocks/>
          </p:cNvSpPr>
          <p:nvPr/>
        </p:nvSpPr>
        <p:spPr bwMode="auto">
          <a:xfrm>
            <a:off x="108225" y="5931367"/>
            <a:ext cx="2699753" cy="56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Alpha Go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C988524C-B154-4D47-84AF-AD84F2FEA65A}"/>
              </a:ext>
            </a:extLst>
          </p:cNvPr>
          <p:cNvSpPr txBox="1">
            <a:spLocks/>
          </p:cNvSpPr>
          <p:nvPr/>
        </p:nvSpPr>
        <p:spPr bwMode="auto">
          <a:xfrm>
            <a:off x="3904878" y="5953894"/>
            <a:ext cx="2699753" cy="56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NVIDIA Modulus</a:t>
            </a:r>
          </a:p>
        </p:txBody>
      </p:sp>
      <p:sp>
        <p:nvSpPr>
          <p:cNvPr id="29" name="Content Placeholder 5">
            <a:extLst>
              <a:ext uri="{FF2B5EF4-FFF2-40B4-BE49-F238E27FC236}">
                <a16:creationId xmlns:a16="http://schemas.microsoft.com/office/drawing/2014/main" id="{626716F2-DCCE-4060-B2F9-36093FBE1322}"/>
              </a:ext>
            </a:extLst>
          </p:cNvPr>
          <p:cNvSpPr txBox="1">
            <a:spLocks/>
          </p:cNvSpPr>
          <p:nvPr/>
        </p:nvSpPr>
        <p:spPr bwMode="auto">
          <a:xfrm>
            <a:off x="3412517" y="6297100"/>
            <a:ext cx="3684474" cy="56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实时多物理场模拟和优化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1F218BE4-EB61-403B-916E-7184CB304791}"/>
              </a:ext>
            </a:extLst>
          </p:cNvPr>
          <p:cNvSpPr txBox="1">
            <a:spLocks/>
          </p:cNvSpPr>
          <p:nvPr/>
        </p:nvSpPr>
        <p:spPr bwMode="auto">
          <a:xfrm>
            <a:off x="162183" y="6242930"/>
            <a:ext cx="2699753" cy="56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人工智能围棋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039825-F2BD-46BE-AD3F-E07752B098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50" r="9769"/>
          <a:stretch/>
        </p:blipFill>
        <p:spPr>
          <a:xfrm>
            <a:off x="7589352" y="2040008"/>
            <a:ext cx="4324350" cy="3693290"/>
          </a:xfrm>
          <a:prstGeom prst="rect">
            <a:avLst/>
          </a:prstGeom>
        </p:spPr>
      </p:pic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1695B713-033D-4C5C-81FA-CBE59438A55B}"/>
              </a:ext>
            </a:extLst>
          </p:cNvPr>
          <p:cNvSpPr txBox="1">
            <a:spLocks/>
          </p:cNvSpPr>
          <p:nvPr/>
        </p:nvSpPr>
        <p:spPr bwMode="auto">
          <a:xfrm>
            <a:off x="8672821" y="6297100"/>
            <a:ext cx="2699753" cy="56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随钻超前探测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639CB61-D93B-4C3A-81C1-B9EF5CEBDCDD}"/>
              </a:ext>
            </a:extLst>
          </p:cNvPr>
          <p:cNvSpPr/>
          <p:nvPr/>
        </p:nvSpPr>
        <p:spPr>
          <a:xfrm>
            <a:off x="9188975" y="5745842"/>
            <a:ext cx="16674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2"/>
                </a:solidFill>
              </a:rPr>
              <a:t>SPE-194082-MS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32" name="Content Placeholder 5">
            <a:extLst>
              <a:ext uri="{FF2B5EF4-FFF2-40B4-BE49-F238E27FC236}">
                <a16:creationId xmlns:a16="http://schemas.microsoft.com/office/drawing/2014/main" id="{C6142F80-C1F3-42D0-8A17-F7163EA06F1C}"/>
              </a:ext>
            </a:extLst>
          </p:cNvPr>
          <p:cNvSpPr txBox="1">
            <a:spLocks/>
          </p:cNvSpPr>
          <p:nvPr/>
        </p:nvSpPr>
        <p:spPr bwMode="auto">
          <a:xfrm>
            <a:off x="8279783" y="5977280"/>
            <a:ext cx="3360688" cy="56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Drilling Automation</a:t>
            </a:r>
          </a:p>
        </p:txBody>
      </p:sp>
    </p:spTree>
    <p:extLst>
      <p:ext uri="{BB962C8B-B14F-4D97-AF65-F5344CB8AC3E}">
        <p14:creationId xmlns:p14="http://schemas.microsoft.com/office/powerpoint/2010/main" val="3906626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9" name="组合 28">
            <a:extLst>
              <a:ext uri="{FF2B5EF4-FFF2-40B4-BE49-F238E27FC236}">
                <a16:creationId xmlns:a16="http://schemas.microsoft.com/office/drawing/2014/main" id="{F07AE0CE-072C-424A-9217-7CF8EAAEEBC5}"/>
              </a:ext>
            </a:extLst>
          </p:cNvPr>
          <p:cNvGrpSpPr/>
          <p:nvPr/>
        </p:nvGrpSpPr>
        <p:grpSpPr>
          <a:xfrm>
            <a:off x="367690" y="1845132"/>
            <a:ext cx="4999869" cy="4054254"/>
            <a:chOff x="499865" y="1186143"/>
            <a:chExt cx="6642417" cy="5386150"/>
          </a:xfrm>
        </p:grpSpPr>
        <p:pic>
          <p:nvPicPr>
            <p:cNvPr id="6" name="Picture 2" descr="Stimulation Measurement &amp; Monitoring - Well Completions | Schlumberger">
              <a:extLst>
                <a:ext uri="{FF2B5EF4-FFF2-40B4-BE49-F238E27FC236}">
                  <a16:creationId xmlns:a16="http://schemas.microsoft.com/office/drawing/2014/main" id="{8FD32742-8688-4265-BB21-FB24988470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865" y="1186143"/>
              <a:ext cx="6642417" cy="5386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A7E540AD-67BC-4B51-BD43-D60FD1210E2A}"/>
                </a:ext>
              </a:extLst>
            </p:cNvPr>
            <p:cNvSpPr/>
            <p:nvPr/>
          </p:nvSpPr>
          <p:spPr>
            <a:xfrm>
              <a:off x="527348" y="6159495"/>
              <a:ext cx="306365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(SPE-179137, 200000,200019)</a:t>
              </a:r>
              <a:endParaRPr lang="zh-CN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Rectangle 2">
            <a:extLst>
              <a:ext uri="{FF2B5EF4-FFF2-40B4-BE49-F238E27FC236}">
                <a16:creationId xmlns:a16="http://schemas.microsoft.com/office/drawing/2014/main" id="{8323E0D5-6DED-4B04-A697-3B8E697D3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智能钻完井理论与技术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7AB5D6A-72F6-4CAD-BAC8-BFE167CB29FE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F897EFEC-3A90-4908-8CF7-A3A706A7E80F}"/>
              </a:ext>
            </a:extLst>
          </p:cNvPr>
          <p:cNvSpPr/>
          <p:nvPr/>
        </p:nvSpPr>
        <p:spPr>
          <a:xfrm>
            <a:off x="2867624" y="5947058"/>
            <a:ext cx="6756337" cy="5730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369" lvl="2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实时探测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模拟分析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智能决策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远程操控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90D6041-7618-4E6E-82E1-AEFA51D495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648" r="19304"/>
          <a:stretch/>
        </p:blipFill>
        <p:spPr>
          <a:xfrm>
            <a:off x="5546971" y="1797178"/>
            <a:ext cx="6277339" cy="413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819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2">
            <a:extLst>
              <a:ext uri="{FF2B5EF4-FFF2-40B4-BE49-F238E27FC236}">
                <a16:creationId xmlns:a16="http://schemas.microsoft.com/office/drawing/2014/main" id="{866CEC4D-5D7C-422F-994B-72DC0787D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学习基础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C503D3CA-F22F-484B-B273-AF1E4091B993}"/>
              </a:ext>
            </a:extLst>
          </p:cNvPr>
          <p:cNvGrpSpPr/>
          <p:nvPr/>
        </p:nvGrpSpPr>
        <p:grpSpPr>
          <a:xfrm>
            <a:off x="2191910" y="1906105"/>
            <a:ext cx="7896974" cy="4555663"/>
            <a:chOff x="436943" y="2479159"/>
            <a:chExt cx="6000750" cy="3461756"/>
          </a:xfrm>
        </p:grpSpPr>
        <p:sp>
          <p:nvSpPr>
            <p:cNvPr id="16" name="Oval 5">
              <a:extLst>
                <a:ext uri="{FF2B5EF4-FFF2-40B4-BE49-F238E27FC236}">
                  <a16:creationId xmlns:a16="http://schemas.microsoft.com/office/drawing/2014/main" id="{1ACF4BAB-993C-40D0-9999-A0844CB01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7142" y="2479159"/>
              <a:ext cx="2910551" cy="979406"/>
            </a:xfrm>
            <a:prstGeom prst="ellipse">
              <a:avLst/>
            </a:prstGeom>
            <a:solidFill>
              <a:srgbClr val="0033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2000">
                <a:solidFill>
                  <a:srgbClr val="FFFFFF"/>
                </a:solidFill>
              </a:endParaRPr>
            </a:p>
          </p:txBody>
        </p:sp>
        <p:sp>
          <p:nvSpPr>
            <p:cNvPr id="17" name="Oval 6">
              <a:extLst>
                <a:ext uri="{FF2B5EF4-FFF2-40B4-BE49-F238E27FC236}">
                  <a16:creationId xmlns:a16="http://schemas.microsoft.com/office/drawing/2014/main" id="{747B0E14-DBF5-4C2D-9873-301423CEA8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943" y="2479159"/>
              <a:ext cx="2454082" cy="92631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2000">
                <a:solidFill>
                  <a:srgbClr val="FFFFFF"/>
                </a:solidFill>
              </a:endParaRPr>
            </a:p>
          </p:txBody>
        </p:sp>
        <p:grpSp>
          <p:nvGrpSpPr>
            <p:cNvPr id="18" name="Group 2">
              <a:extLst>
                <a:ext uri="{FF2B5EF4-FFF2-40B4-BE49-F238E27FC236}">
                  <a16:creationId xmlns:a16="http://schemas.microsoft.com/office/drawing/2014/main" id="{0AE4E5D6-F4BF-4573-897D-A69FEC59B25D}"/>
                </a:ext>
              </a:extLst>
            </p:cNvPr>
            <p:cNvGrpSpPr/>
            <p:nvPr/>
          </p:nvGrpSpPr>
          <p:grpSpPr>
            <a:xfrm>
              <a:off x="1577246" y="4855065"/>
              <a:ext cx="3652670" cy="1085850"/>
              <a:chOff x="2223332" y="5029402"/>
              <a:chExt cx="5175070" cy="1305875"/>
            </a:xfrm>
            <a:solidFill>
              <a:schemeClr val="accent4">
                <a:lumMod val="75000"/>
              </a:schemeClr>
            </a:solidFill>
          </p:grpSpPr>
          <p:sp>
            <p:nvSpPr>
              <p:cNvPr id="19" name="Oval 4">
                <a:extLst>
                  <a:ext uri="{FF2B5EF4-FFF2-40B4-BE49-F238E27FC236}">
                    <a16:creationId xmlns:a16="http://schemas.microsoft.com/office/drawing/2014/main" id="{D8B97193-84F2-4F75-80F5-7A8E8C96EA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3332" y="5029402"/>
                <a:ext cx="5175070" cy="13058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20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0" name="Rectangle 7">
                <a:extLst>
                  <a:ext uri="{FF2B5EF4-FFF2-40B4-BE49-F238E27FC236}">
                    <a16:creationId xmlns:a16="http://schemas.microsoft.com/office/drawing/2014/main" id="{19BA7BA9-8DD6-4364-B9E7-D8EF14294D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52682" y="5381506"/>
                <a:ext cx="4511918" cy="5859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7866" tIns="33338" rIns="67866" bIns="33338"/>
              <a:lstStyle/>
              <a:p>
                <a:pPr indent="2381" algn="ctr">
                  <a:spcBef>
                    <a:spcPct val="20000"/>
                  </a:spcBef>
                  <a:buClr>
                    <a:srgbClr val="0026A0"/>
                  </a:buClr>
                  <a:buSzPct val="85000"/>
                </a:pPr>
                <a:r>
                  <a:rPr lang="zh-CN" altLang="en-US" sz="3200" b="1" dirty="0">
                    <a:solidFill>
                      <a:srgbClr val="FFFFFF"/>
                    </a:solidFill>
                  </a:rPr>
                  <a:t>计算机（软件，硬件）</a:t>
                </a:r>
                <a:endParaRPr lang="en-US" sz="3200" b="1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1" name="Rectangle 8">
              <a:extLst>
                <a:ext uri="{FF2B5EF4-FFF2-40B4-BE49-F238E27FC236}">
                  <a16:creationId xmlns:a16="http://schemas.microsoft.com/office/drawing/2014/main" id="{D521B145-1088-40D8-AFBA-6234335051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366" y="2635550"/>
              <a:ext cx="1689158" cy="3298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866" tIns="33338" rIns="67866" bIns="33338"/>
            <a:lstStyle/>
            <a:p>
              <a:pPr indent="2381" algn="ctr">
                <a:spcBef>
                  <a:spcPct val="20000"/>
                </a:spcBef>
                <a:buClr>
                  <a:srgbClr val="0026A0"/>
                </a:buClr>
                <a:buSzPct val="85000"/>
              </a:pPr>
              <a:r>
                <a:rPr lang="zh-CN" altLang="en-US" sz="3200" b="1" dirty="0">
                  <a:solidFill>
                    <a:srgbClr val="FFFFFF"/>
                  </a:solidFill>
                </a:rPr>
                <a:t>数学</a:t>
              </a:r>
              <a:endParaRPr lang="en-US" sz="3200" b="1" dirty="0">
                <a:solidFill>
                  <a:srgbClr val="FFFFFF"/>
                </a:solidFill>
              </a:endParaRPr>
            </a:p>
          </p:txBody>
        </p:sp>
        <p:sp>
          <p:nvSpPr>
            <p:cNvPr id="27" name="Rectangle 9">
              <a:extLst>
                <a:ext uri="{FF2B5EF4-FFF2-40B4-BE49-F238E27FC236}">
                  <a16:creationId xmlns:a16="http://schemas.microsoft.com/office/drawing/2014/main" id="{01A4455F-2CFE-4381-AA40-EAD717AAFC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3221" y="2676459"/>
              <a:ext cx="2205510" cy="3366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866" tIns="33338" rIns="67866" bIns="33338"/>
            <a:lstStyle/>
            <a:p>
              <a:pPr indent="2381" algn="ctr">
                <a:spcBef>
                  <a:spcPct val="20000"/>
                </a:spcBef>
                <a:buClr>
                  <a:srgbClr val="0026A0"/>
                </a:buClr>
                <a:buSzPct val="85000"/>
              </a:pPr>
              <a:r>
                <a:rPr lang="zh-CN" altLang="en-US" sz="3200" b="1" dirty="0">
                  <a:solidFill>
                    <a:srgbClr val="FFFFFF"/>
                  </a:solidFill>
                </a:rPr>
                <a:t>物理</a:t>
              </a:r>
              <a:endParaRPr lang="en-US" sz="3200" b="1" dirty="0">
                <a:solidFill>
                  <a:srgbClr val="FFFFFF"/>
                </a:solidFill>
              </a:endParaRPr>
            </a:p>
          </p:txBody>
        </p:sp>
        <p:sp>
          <p:nvSpPr>
            <p:cNvPr id="29" name="AutoShape 10">
              <a:extLst>
                <a:ext uri="{FF2B5EF4-FFF2-40B4-BE49-F238E27FC236}">
                  <a16:creationId xmlns:a16="http://schemas.microsoft.com/office/drawing/2014/main" id="{A7A8F0E3-164A-40B1-B425-B908AFC410C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7984943">
              <a:off x="2061307" y="2795905"/>
              <a:ext cx="2091767" cy="1859834"/>
            </a:xfrm>
            <a:prstGeom prst="triangle">
              <a:avLst>
                <a:gd name="adj" fmla="val 50000"/>
              </a:avLst>
            </a:prstGeom>
            <a:gradFill rotWithShape="0">
              <a:gsLst>
                <a:gs pos="0">
                  <a:srgbClr val="66FF66"/>
                </a:gs>
                <a:gs pos="100000">
                  <a:srgbClr val="2F762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wrap="none" anchor="ctr"/>
            <a:lstStyle/>
            <a:p>
              <a:pPr eaLnBrk="0" hangingPunct="0"/>
              <a:endParaRPr lang="en-US" sz="2400" b="1">
                <a:solidFill>
                  <a:srgbClr val="FFFFFF"/>
                </a:solidFill>
                <a:latin typeface="Time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9268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学习小组简况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137DF29-1B3D-4154-906A-20388701E848}"/>
              </a:ext>
            </a:extLst>
          </p:cNvPr>
          <p:cNvSpPr>
            <a:spLocks noGrp="1"/>
          </p:cNvSpPr>
          <p:nvPr/>
        </p:nvSpPr>
        <p:spPr bwMode="auto">
          <a:xfrm>
            <a:off x="987977" y="1166002"/>
            <a:ext cx="10333165" cy="530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xmlns:lc="http://schemas.openxmlformats.org/drawingml/2006/lockedCanvas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zh-CN" altLang="en-US" sz="3200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学员构成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：博士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4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人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(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6%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)</a:t>
            </a:r>
          </a:p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	     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硕士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44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人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(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70%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)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（研二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18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人，研一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26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人）</a:t>
            </a:r>
            <a:endParaRPr lang="en-US" altLang="zh-CN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          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本科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15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人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(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24%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)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（大三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12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人，大二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3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人）</a:t>
            </a:r>
            <a:endParaRPr lang="en-US" altLang="zh-CN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600"/>
              </a:spcBef>
              <a:buNone/>
              <a:defRPr/>
            </a:pPr>
            <a:r>
              <a:rPr lang="zh-CN" altLang="en-US" sz="3200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数学基础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：高等数学（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100%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）</a:t>
            </a:r>
            <a:endParaRPr lang="en-US" altLang="zh-CN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          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线性代数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(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97%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)</a:t>
            </a:r>
          </a:p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          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数值分析（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38%?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）</a:t>
            </a:r>
            <a:endParaRPr lang="en-US" altLang="zh-CN" sz="32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600"/>
              </a:spcBef>
              <a:buNone/>
              <a:defRPr/>
            </a:pPr>
            <a:r>
              <a:rPr lang="zh-CN" altLang="en-US" sz="3200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编程基础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：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C/C++</a:t>
            </a:r>
            <a:r>
              <a:rPr lang="zh-CN" alt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语言</a:t>
            </a:r>
            <a:r>
              <a:rPr lang="en-US" altLang="zh-CN" sz="32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(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60%</a:t>
            </a:r>
            <a:r>
              <a:rPr lang="en-US" altLang="zh-CN" sz="32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), VB(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23%</a:t>
            </a:r>
            <a:r>
              <a:rPr lang="en-US" altLang="zh-CN" sz="32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)</a:t>
            </a:r>
          </a:p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en-US" altLang="zh-CN" sz="32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                 </a:t>
            </a:r>
            <a:r>
              <a:rPr lang="en-US" altLang="zh-CN" sz="3200" dirty="0" err="1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Matlab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(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16%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),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Python(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22%</a:t>
            </a:r>
            <a:r>
              <a:rPr lang="en-US" altLang="zh-CN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)</a:t>
            </a:r>
            <a:endParaRPr lang="en-US" altLang="zh-CN" sz="3200" dirty="0">
              <a:solidFill>
                <a:schemeClr val="tx2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en-US" sz="32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          </a:t>
            </a:r>
          </a:p>
        </p:txBody>
      </p:sp>
    </p:spTree>
    <p:extLst>
      <p:ext uri="{BB962C8B-B14F-4D97-AF65-F5344CB8AC3E}">
        <p14:creationId xmlns:p14="http://schemas.microsoft.com/office/powerpoint/2010/main" val="1371866412"/>
      </p:ext>
    </p:extLst>
  </p:cSld>
  <p:clrMapOvr>
    <a:masterClrMapping/>
  </p:clrMapOvr>
</p:sld>
</file>

<file path=ppt/theme/theme1.xml><?xml version="1.0" encoding="utf-8"?>
<a:theme xmlns:a="http://schemas.openxmlformats.org/drawingml/2006/main" name="White-General">
  <a:themeElements>
    <a:clrScheme name="LSU Color Palette">
      <a:dk1>
        <a:srgbClr val="462C79"/>
      </a:dk1>
      <a:lt1>
        <a:srgbClr val="FBCF22"/>
      </a:lt1>
      <a:dk2>
        <a:srgbClr val="000000"/>
      </a:dk2>
      <a:lt2>
        <a:srgbClr val="E7E6E6"/>
      </a:lt2>
      <a:accent1>
        <a:srgbClr val="462C79"/>
      </a:accent1>
      <a:accent2>
        <a:srgbClr val="8364AA"/>
      </a:accent2>
      <a:accent3>
        <a:srgbClr val="C4B3D7"/>
      </a:accent3>
      <a:accent4>
        <a:srgbClr val="D09F2A"/>
      </a:accent4>
      <a:accent5>
        <a:srgbClr val="FBCF22"/>
      </a:accent5>
      <a:accent6>
        <a:srgbClr val="EFECDA"/>
      </a:accent6>
      <a:hlink>
        <a:srgbClr val="8364AA"/>
      </a:hlink>
      <a:folHlink>
        <a:srgbClr val="979797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SU Powerpoint Presenation Template" id="{5EBBDF1D-DDD5-4B48-9DB5-39536DC650C4}" vid="{82381C07-8CEE-F547-A6F2-62F8FDB1CD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57530</TotalTime>
  <Words>1661</Words>
  <Application>Microsoft Office PowerPoint</Application>
  <PresentationFormat>宽屏</PresentationFormat>
  <Paragraphs>186</Paragraphs>
  <Slides>18</Slides>
  <Notes>18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2" baseType="lpstr">
      <vt:lpstr>ＭＳ Ｐゴシック</vt:lpstr>
      <vt:lpstr>DengXian</vt:lpstr>
      <vt:lpstr>黑体</vt:lpstr>
      <vt:lpstr>华文行楷</vt:lpstr>
      <vt:lpstr>微软雅黑</vt:lpstr>
      <vt:lpstr>Aharoni</vt:lpstr>
      <vt:lpstr>Arial</vt:lpstr>
      <vt:lpstr>Arial Black</vt:lpstr>
      <vt:lpstr>Calibri</vt:lpstr>
      <vt:lpstr>Helvetica</vt:lpstr>
      <vt:lpstr>Times</vt:lpstr>
      <vt:lpstr>Times New Roman</vt:lpstr>
      <vt:lpstr>Wingdings</vt:lpstr>
      <vt:lpstr>White-General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whz</dc:creator>
  <cp:lastModifiedBy>pc</cp:lastModifiedBy>
  <cp:revision>3318</cp:revision>
  <dcterms:created xsi:type="dcterms:W3CDTF">2017-08-03T21:34:26Z</dcterms:created>
  <dcterms:modified xsi:type="dcterms:W3CDTF">2021-12-15T14:36:06Z</dcterms:modified>
</cp:coreProperties>
</file>

<file path=docProps/thumbnail.jpeg>
</file>